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diagrams/drawing1.xml" ContentType="application/vnd.ms-office.drawingml.diagramDrawing+xml"/>
  <Override PartName="/ppt/charts/chart1.xml" ContentType="application/vnd.openxmlformats-officedocument.drawingml.char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69" r:id="rId2"/>
    <p:sldId id="329" r:id="rId3"/>
    <p:sldId id="256" r:id="rId4"/>
    <p:sldId id="257" r:id="rId5"/>
    <p:sldId id="258" r:id="rId6"/>
    <p:sldId id="330" r:id="rId7"/>
    <p:sldId id="365" r:id="rId8"/>
    <p:sldId id="366" r:id="rId9"/>
    <p:sldId id="362" r:id="rId10"/>
    <p:sldId id="363" r:id="rId11"/>
    <p:sldId id="364" r:id="rId12"/>
    <p:sldId id="360" r:id="rId13"/>
    <p:sldId id="361" r:id="rId14"/>
    <p:sldId id="331" r:id="rId15"/>
    <p:sldId id="332" r:id="rId16"/>
    <p:sldId id="368" r:id="rId17"/>
    <p:sldId id="334" r:id="rId18"/>
    <p:sldId id="335" r:id="rId19"/>
    <p:sldId id="337" r:id="rId20"/>
    <p:sldId id="338" r:id="rId21"/>
    <p:sldId id="344" r:id="rId22"/>
    <p:sldId id="345" r:id="rId23"/>
    <p:sldId id="346" r:id="rId24"/>
    <p:sldId id="347" r:id="rId25"/>
    <p:sldId id="348" r:id="rId26"/>
    <p:sldId id="349" r:id="rId27"/>
    <p:sldId id="350" r:id="rId28"/>
    <p:sldId id="351" r:id="rId29"/>
    <p:sldId id="352" r:id="rId30"/>
    <p:sldId id="353" r:id="rId31"/>
    <p:sldId id="275" r:id="rId32"/>
    <p:sldId id="277" r:id="rId33"/>
    <p:sldId id="359" r:id="rId34"/>
    <p:sldId id="336"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9" autoAdjust="0"/>
    <p:restoredTop sz="99625" autoAdjust="0"/>
  </p:normalViewPr>
  <p:slideViewPr>
    <p:cSldViewPr>
      <p:cViewPr varScale="1">
        <p:scale>
          <a:sx n="68" d="100"/>
          <a:sy n="68" d="100"/>
        </p:scale>
        <p:origin x="126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cat>
            <c:numRef>
              <c:f>'Sheet1'!$A$2:$A$14</c:f>
              <c:numCache>
                <c:formatCode>mmm\-yy</c:formatCode>
                <c:ptCount val="13"/>
                <c:pt idx="0">
                  <c:v>41730</c:v>
                </c:pt>
                <c:pt idx="1">
                  <c:v>42095</c:v>
                </c:pt>
                <c:pt idx="2">
                  <c:v>42461</c:v>
                </c:pt>
                <c:pt idx="3">
                  <c:v>42826</c:v>
                </c:pt>
                <c:pt idx="4">
                  <c:v>43191</c:v>
                </c:pt>
                <c:pt idx="5">
                  <c:v>43556</c:v>
                </c:pt>
                <c:pt idx="6">
                  <c:v>43922</c:v>
                </c:pt>
                <c:pt idx="7">
                  <c:v>44287</c:v>
                </c:pt>
                <c:pt idx="8">
                  <c:v>44652</c:v>
                </c:pt>
                <c:pt idx="9">
                  <c:v>45017</c:v>
                </c:pt>
                <c:pt idx="10">
                  <c:v>45383</c:v>
                </c:pt>
              </c:numCache>
            </c:numRef>
          </c:cat>
          <c:val>
            <c:numRef>
              <c:f>'Sheet1'!$B$2:$B$14</c:f>
              <c:numCache>
                <c:formatCode>General</c:formatCode>
                <c:ptCount val="13"/>
                <c:pt idx="0">
                  <c:v>10.5</c:v>
                </c:pt>
                <c:pt idx="1">
                  <c:v>10.3</c:v>
                </c:pt>
                <c:pt idx="2">
                  <c:v>10.1</c:v>
                </c:pt>
                <c:pt idx="3">
                  <c:v>9.7000000000000011</c:v>
                </c:pt>
                <c:pt idx="4">
                  <c:v>9.6</c:v>
                </c:pt>
                <c:pt idx="5">
                  <c:v>9.4</c:v>
                </c:pt>
                <c:pt idx="6">
                  <c:v>9.2000000000000011</c:v>
                </c:pt>
                <c:pt idx="7">
                  <c:v>9.3000000000000007</c:v>
                </c:pt>
                <c:pt idx="8">
                  <c:v>9.1</c:v>
                </c:pt>
                <c:pt idx="9">
                  <c:v>8.9</c:v>
                </c:pt>
                <c:pt idx="10">
                  <c:v>8.5</c:v>
                </c:pt>
                <c:pt idx="11">
                  <c:v>0</c:v>
                </c:pt>
                <c:pt idx="12">
                  <c:v>0</c:v>
                </c:pt>
              </c:numCache>
            </c:numRef>
          </c:val>
          <c:smooth val="0"/>
          <c:extLst>
            <c:ext xmlns:c16="http://schemas.microsoft.com/office/drawing/2014/chart" uri="{C3380CC4-5D6E-409C-BE32-E72D297353CC}">
              <c16:uniqueId val="{00000000-66B2-47E7-BC63-A505D74F37B0}"/>
            </c:ext>
          </c:extLst>
        </c:ser>
        <c:dLbls>
          <c:showLegendKey val="0"/>
          <c:showVal val="0"/>
          <c:showCatName val="0"/>
          <c:showSerName val="0"/>
          <c:showPercent val="0"/>
          <c:showBubbleSize val="0"/>
        </c:dLbls>
        <c:marker val="1"/>
        <c:smooth val="0"/>
        <c:axId val="67898368"/>
        <c:axId val="67904256"/>
      </c:lineChart>
      <c:dateAx>
        <c:axId val="67898368"/>
        <c:scaling>
          <c:orientation val="minMax"/>
        </c:scaling>
        <c:delete val="0"/>
        <c:axPos val="b"/>
        <c:numFmt formatCode="mmm\-yy" sourceLinked="1"/>
        <c:majorTickMark val="out"/>
        <c:minorTickMark val="none"/>
        <c:tickLblPos val="nextTo"/>
        <c:crossAx val="67904256"/>
        <c:crossesAt val="0"/>
        <c:auto val="1"/>
        <c:lblOffset val="100"/>
        <c:baseTimeUnit val="years"/>
      </c:dateAx>
      <c:valAx>
        <c:axId val="67904256"/>
        <c:scaling>
          <c:orientation val="minMax"/>
        </c:scaling>
        <c:delete val="0"/>
        <c:axPos val="l"/>
        <c:majorGridlines/>
        <c:numFmt formatCode="General" sourceLinked="1"/>
        <c:majorTickMark val="out"/>
        <c:minorTickMark val="none"/>
        <c:tickLblPos val="nextTo"/>
        <c:crossAx val="6789836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850A00-0E4C-C249-9EA6-00E06A10E942}" type="doc">
      <dgm:prSet loTypeId="urn:microsoft.com/office/officeart/2005/8/layout/venn1" loCatId="" qsTypeId="urn:microsoft.com/office/officeart/2005/8/quickstyle/simple4" qsCatId="simple" csTypeId="urn:microsoft.com/office/officeart/2005/8/colors/accent1_2" csCatId="accent1" phldr="1"/>
      <dgm:spPr/>
    </dgm:pt>
    <dgm:pt modelId="{7CBD54C4-7B1D-C14C-A8BB-1CD88A4086A4}">
      <dgm:prSet phldrT="[Text]" custT="1"/>
      <dgm:spPr>
        <a:solidFill>
          <a:srgbClr val="8057B2">
            <a:alpha val="50000"/>
          </a:srgbClr>
        </a:solidFill>
      </dgm:spPr>
      <dgm:t>
        <a:bodyPr/>
        <a:lstStyle/>
        <a:p>
          <a:endParaRPr lang="en-US" sz="2000" dirty="0">
            <a:latin typeface="+mj-lt"/>
          </a:endParaRPr>
        </a:p>
        <a:p>
          <a:endParaRPr lang="en-US" sz="2000" dirty="0">
            <a:latin typeface="+mj-lt"/>
          </a:endParaRPr>
        </a:p>
        <a:p>
          <a:endParaRPr lang="en-US" sz="2000" dirty="0">
            <a:latin typeface="+mj-lt"/>
          </a:endParaRPr>
        </a:p>
      </dgm:t>
    </dgm:pt>
    <dgm:pt modelId="{213F9E43-E8EB-A34C-AE14-1D3BEA5B7C80}" type="parTrans" cxnId="{2DF1E6D3-A181-6E42-8370-891AE859E601}">
      <dgm:prSet/>
      <dgm:spPr/>
      <dgm:t>
        <a:bodyPr/>
        <a:lstStyle/>
        <a:p>
          <a:endParaRPr lang="en-US"/>
        </a:p>
      </dgm:t>
    </dgm:pt>
    <dgm:pt modelId="{E15C185F-B5EB-7347-A713-336882CB59DE}" type="sibTrans" cxnId="{2DF1E6D3-A181-6E42-8370-891AE859E601}">
      <dgm:prSet/>
      <dgm:spPr/>
      <dgm:t>
        <a:bodyPr/>
        <a:lstStyle/>
        <a:p>
          <a:endParaRPr lang="en-US"/>
        </a:p>
      </dgm:t>
    </dgm:pt>
    <dgm:pt modelId="{37D35E38-E0D8-D44B-A67E-137B3F4D8B52}">
      <dgm:prSet phldrT="[Text]"/>
      <dgm:spPr>
        <a:solidFill>
          <a:srgbClr val="B5A65F">
            <a:alpha val="50000"/>
          </a:srgbClr>
        </a:solidFill>
      </dgm:spPr>
      <dgm:t>
        <a:bodyPr/>
        <a:lstStyle/>
        <a:p>
          <a:endParaRPr lang="en-US" dirty="0">
            <a:latin typeface="+mj-lt"/>
          </a:endParaRPr>
        </a:p>
      </dgm:t>
    </dgm:pt>
    <dgm:pt modelId="{10C0F9D1-6169-D84A-BC83-73F257D79245}" type="parTrans" cxnId="{E95F9EF1-E31F-DA45-8176-4674C34D4791}">
      <dgm:prSet/>
      <dgm:spPr/>
      <dgm:t>
        <a:bodyPr/>
        <a:lstStyle/>
        <a:p>
          <a:endParaRPr lang="en-US"/>
        </a:p>
      </dgm:t>
    </dgm:pt>
    <dgm:pt modelId="{FAD6F00E-EAA7-234A-BBAD-69BFB73312E6}" type="sibTrans" cxnId="{E95F9EF1-E31F-DA45-8176-4674C34D4791}">
      <dgm:prSet/>
      <dgm:spPr/>
      <dgm:t>
        <a:bodyPr/>
        <a:lstStyle/>
        <a:p>
          <a:endParaRPr lang="en-US"/>
        </a:p>
      </dgm:t>
    </dgm:pt>
    <dgm:pt modelId="{C2735451-152A-004F-B75D-E72DCE7D733C}">
      <dgm:prSet phldrT="[Text]" custT="1"/>
      <dgm:spPr/>
      <dgm:t>
        <a:bodyPr/>
        <a:lstStyle/>
        <a:p>
          <a:endParaRPr lang="en-US" sz="3500" dirty="0">
            <a:latin typeface="+mj-lt"/>
          </a:endParaRPr>
        </a:p>
      </dgm:t>
    </dgm:pt>
    <dgm:pt modelId="{F164813D-8BAC-6140-9587-39887F9660BE}" type="parTrans" cxnId="{68B2D50F-38F4-0F4C-ABC1-2C6E97D84DD4}">
      <dgm:prSet/>
      <dgm:spPr/>
      <dgm:t>
        <a:bodyPr/>
        <a:lstStyle/>
        <a:p>
          <a:endParaRPr lang="en-US"/>
        </a:p>
      </dgm:t>
    </dgm:pt>
    <dgm:pt modelId="{AA99F708-C6D9-6A48-8865-A92DBD45A5EB}" type="sibTrans" cxnId="{68B2D50F-38F4-0F4C-ABC1-2C6E97D84DD4}">
      <dgm:prSet/>
      <dgm:spPr/>
      <dgm:t>
        <a:bodyPr/>
        <a:lstStyle/>
        <a:p>
          <a:endParaRPr lang="en-US"/>
        </a:p>
      </dgm:t>
    </dgm:pt>
    <dgm:pt modelId="{7B3B813C-F681-D443-BB7C-F0C0FEEC5488}" type="pres">
      <dgm:prSet presAssocID="{9C850A00-0E4C-C249-9EA6-00E06A10E942}" presName="compositeShape" presStyleCnt="0">
        <dgm:presLayoutVars>
          <dgm:chMax val="7"/>
          <dgm:dir/>
          <dgm:resizeHandles val="exact"/>
        </dgm:presLayoutVars>
      </dgm:prSet>
      <dgm:spPr/>
    </dgm:pt>
    <dgm:pt modelId="{94C3971D-6056-D049-9AF9-01CEA9028070}" type="pres">
      <dgm:prSet presAssocID="{7CBD54C4-7B1D-C14C-A8BB-1CD88A4086A4}" presName="circ1" presStyleLbl="vennNode1" presStyleIdx="0" presStyleCnt="3" custLinFactNeighborY="60488"/>
      <dgm:spPr/>
    </dgm:pt>
    <dgm:pt modelId="{88932F99-8151-E647-B6E8-F570B9BA48C5}" type="pres">
      <dgm:prSet presAssocID="{7CBD54C4-7B1D-C14C-A8BB-1CD88A4086A4}" presName="circ1Tx" presStyleLbl="revTx" presStyleIdx="0" presStyleCnt="0">
        <dgm:presLayoutVars>
          <dgm:chMax val="0"/>
          <dgm:chPref val="0"/>
          <dgm:bulletEnabled val="1"/>
        </dgm:presLayoutVars>
      </dgm:prSet>
      <dgm:spPr/>
    </dgm:pt>
    <dgm:pt modelId="{AAFF4F14-4369-6740-9771-C51D8A34DB9E}" type="pres">
      <dgm:prSet presAssocID="{37D35E38-E0D8-D44B-A67E-137B3F4D8B52}" presName="circ2" presStyleLbl="vennNode1" presStyleIdx="1" presStyleCnt="3" custLinFactNeighborX="-2670" custLinFactNeighborY="-55056"/>
      <dgm:spPr/>
    </dgm:pt>
    <dgm:pt modelId="{371120E2-B662-A448-9B6B-B5DB64CC12F0}" type="pres">
      <dgm:prSet presAssocID="{37D35E38-E0D8-D44B-A67E-137B3F4D8B52}" presName="circ2Tx" presStyleLbl="revTx" presStyleIdx="0" presStyleCnt="0">
        <dgm:presLayoutVars>
          <dgm:chMax val="0"/>
          <dgm:chPref val="0"/>
          <dgm:bulletEnabled val="1"/>
        </dgm:presLayoutVars>
      </dgm:prSet>
      <dgm:spPr/>
    </dgm:pt>
    <dgm:pt modelId="{A10192EB-8660-4C4E-9781-F642F6E9B547}" type="pres">
      <dgm:prSet presAssocID="{C2735451-152A-004F-B75D-E72DCE7D733C}" presName="circ3" presStyleLbl="vennNode1" presStyleIdx="2" presStyleCnt="3" custLinFactNeighborX="3991" custLinFactNeighborY="-55648"/>
      <dgm:spPr/>
    </dgm:pt>
    <dgm:pt modelId="{E00FC64E-4E62-1044-A69B-9DA3B2EBC46E}" type="pres">
      <dgm:prSet presAssocID="{C2735451-152A-004F-B75D-E72DCE7D733C}" presName="circ3Tx" presStyleLbl="revTx" presStyleIdx="0" presStyleCnt="0">
        <dgm:presLayoutVars>
          <dgm:chMax val="0"/>
          <dgm:chPref val="0"/>
          <dgm:bulletEnabled val="1"/>
        </dgm:presLayoutVars>
      </dgm:prSet>
      <dgm:spPr/>
    </dgm:pt>
  </dgm:ptLst>
  <dgm:cxnLst>
    <dgm:cxn modelId="{68B2D50F-38F4-0F4C-ABC1-2C6E97D84DD4}" srcId="{9C850A00-0E4C-C249-9EA6-00E06A10E942}" destId="{C2735451-152A-004F-B75D-E72DCE7D733C}" srcOrd="2" destOrd="0" parTransId="{F164813D-8BAC-6140-9587-39887F9660BE}" sibTransId="{AA99F708-C6D9-6A48-8865-A92DBD45A5EB}"/>
    <dgm:cxn modelId="{BA2844A3-F146-4CEB-80F7-59B7E83EF432}" type="presOf" srcId="{37D35E38-E0D8-D44B-A67E-137B3F4D8B52}" destId="{371120E2-B662-A448-9B6B-B5DB64CC12F0}" srcOrd="1" destOrd="0" presId="urn:microsoft.com/office/officeart/2005/8/layout/venn1"/>
    <dgm:cxn modelId="{641634AE-9D18-4CF3-B89E-B3FB0AE0BC48}" type="presOf" srcId="{7CBD54C4-7B1D-C14C-A8BB-1CD88A4086A4}" destId="{88932F99-8151-E647-B6E8-F570B9BA48C5}" srcOrd="1" destOrd="0" presId="urn:microsoft.com/office/officeart/2005/8/layout/venn1"/>
    <dgm:cxn modelId="{2DF1E6D3-A181-6E42-8370-891AE859E601}" srcId="{9C850A00-0E4C-C249-9EA6-00E06A10E942}" destId="{7CBD54C4-7B1D-C14C-A8BB-1CD88A4086A4}" srcOrd="0" destOrd="0" parTransId="{213F9E43-E8EB-A34C-AE14-1D3BEA5B7C80}" sibTransId="{E15C185F-B5EB-7347-A713-336882CB59DE}"/>
    <dgm:cxn modelId="{AAAF01DF-2861-4E3B-81F8-95ED5030F9BA}" type="presOf" srcId="{C2735451-152A-004F-B75D-E72DCE7D733C}" destId="{E00FC64E-4E62-1044-A69B-9DA3B2EBC46E}" srcOrd="1" destOrd="0" presId="urn:microsoft.com/office/officeart/2005/8/layout/venn1"/>
    <dgm:cxn modelId="{1AFB5EE4-1C77-4059-8C00-B1599C39E8EA}" type="presOf" srcId="{C2735451-152A-004F-B75D-E72DCE7D733C}" destId="{A10192EB-8660-4C4E-9781-F642F6E9B547}" srcOrd="0" destOrd="0" presId="urn:microsoft.com/office/officeart/2005/8/layout/venn1"/>
    <dgm:cxn modelId="{CF00A5EF-3A98-4B3B-BB30-A51613120B0D}" type="presOf" srcId="{37D35E38-E0D8-D44B-A67E-137B3F4D8B52}" destId="{AAFF4F14-4369-6740-9771-C51D8A34DB9E}" srcOrd="0" destOrd="0" presId="urn:microsoft.com/office/officeart/2005/8/layout/venn1"/>
    <dgm:cxn modelId="{E95F9EF1-E31F-DA45-8176-4674C34D4791}" srcId="{9C850A00-0E4C-C249-9EA6-00E06A10E942}" destId="{37D35E38-E0D8-D44B-A67E-137B3F4D8B52}" srcOrd="1" destOrd="0" parTransId="{10C0F9D1-6169-D84A-BC83-73F257D79245}" sibTransId="{FAD6F00E-EAA7-234A-BBAD-69BFB73312E6}"/>
    <dgm:cxn modelId="{C07823F9-E72E-4ED0-AF04-69F75FE23965}" type="presOf" srcId="{7CBD54C4-7B1D-C14C-A8BB-1CD88A4086A4}" destId="{94C3971D-6056-D049-9AF9-01CEA9028070}" srcOrd="0" destOrd="0" presId="urn:microsoft.com/office/officeart/2005/8/layout/venn1"/>
    <dgm:cxn modelId="{60E8D2FF-122D-49E4-A151-69F3E8ACCCB5}" type="presOf" srcId="{9C850A00-0E4C-C249-9EA6-00E06A10E942}" destId="{7B3B813C-F681-D443-BB7C-F0C0FEEC5488}" srcOrd="0" destOrd="0" presId="urn:microsoft.com/office/officeart/2005/8/layout/venn1"/>
    <dgm:cxn modelId="{3EC8A6E6-1516-49F8-9589-F9DAA0B82760}" type="presParOf" srcId="{7B3B813C-F681-D443-BB7C-F0C0FEEC5488}" destId="{94C3971D-6056-D049-9AF9-01CEA9028070}" srcOrd="0" destOrd="0" presId="urn:microsoft.com/office/officeart/2005/8/layout/venn1"/>
    <dgm:cxn modelId="{33954700-2591-442E-9461-BBDB79208CDE}" type="presParOf" srcId="{7B3B813C-F681-D443-BB7C-F0C0FEEC5488}" destId="{88932F99-8151-E647-B6E8-F570B9BA48C5}" srcOrd="1" destOrd="0" presId="urn:microsoft.com/office/officeart/2005/8/layout/venn1"/>
    <dgm:cxn modelId="{36B84F0B-AF4C-4B71-BA62-DC9D83FDB4A2}" type="presParOf" srcId="{7B3B813C-F681-D443-BB7C-F0C0FEEC5488}" destId="{AAFF4F14-4369-6740-9771-C51D8A34DB9E}" srcOrd="2" destOrd="0" presId="urn:microsoft.com/office/officeart/2005/8/layout/venn1"/>
    <dgm:cxn modelId="{8B817A7B-A0BE-4AD0-A875-0CD7D5797743}" type="presParOf" srcId="{7B3B813C-F681-D443-BB7C-F0C0FEEC5488}" destId="{371120E2-B662-A448-9B6B-B5DB64CC12F0}" srcOrd="3" destOrd="0" presId="urn:microsoft.com/office/officeart/2005/8/layout/venn1"/>
    <dgm:cxn modelId="{CE30F08E-E52D-4B63-9E65-5D963FE742AD}" type="presParOf" srcId="{7B3B813C-F681-D443-BB7C-F0C0FEEC5488}" destId="{A10192EB-8660-4C4E-9781-F642F6E9B547}" srcOrd="4" destOrd="0" presId="urn:microsoft.com/office/officeart/2005/8/layout/venn1"/>
    <dgm:cxn modelId="{A028B96D-3B39-4EDD-81F2-581324D904F2}" type="presParOf" srcId="{7B3B813C-F681-D443-BB7C-F0C0FEEC5488}" destId="{E00FC64E-4E62-1044-A69B-9DA3B2EBC46E}"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3971D-6056-D049-9AF9-01CEA9028070}">
      <dsp:nvSpPr>
        <dsp:cNvPr id="0" name=""/>
        <dsp:cNvSpPr/>
      </dsp:nvSpPr>
      <dsp:spPr>
        <a:xfrm>
          <a:off x="2332164" y="2096587"/>
          <a:ext cx="3350715" cy="3350715"/>
        </a:xfrm>
        <a:prstGeom prst="ellipse">
          <a:avLst/>
        </a:prstGeom>
        <a:solidFill>
          <a:srgbClr val="8057B2">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latin typeface="+mj-lt"/>
          </a:endParaRPr>
        </a:p>
        <a:p>
          <a:pPr marL="0" lvl="0" indent="0" algn="ctr" defTabSz="889000">
            <a:lnSpc>
              <a:spcPct val="90000"/>
            </a:lnSpc>
            <a:spcBef>
              <a:spcPct val="0"/>
            </a:spcBef>
            <a:spcAft>
              <a:spcPct val="35000"/>
            </a:spcAft>
            <a:buNone/>
          </a:pPr>
          <a:endParaRPr lang="en-US" sz="2000" kern="1200" dirty="0">
            <a:latin typeface="+mj-lt"/>
          </a:endParaRPr>
        </a:p>
        <a:p>
          <a:pPr marL="0" lvl="0" indent="0" algn="ctr" defTabSz="889000">
            <a:lnSpc>
              <a:spcPct val="90000"/>
            </a:lnSpc>
            <a:spcBef>
              <a:spcPct val="0"/>
            </a:spcBef>
            <a:spcAft>
              <a:spcPct val="35000"/>
            </a:spcAft>
            <a:buNone/>
          </a:pPr>
          <a:endParaRPr lang="en-US" sz="2000" kern="1200" dirty="0">
            <a:latin typeface="+mj-lt"/>
          </a:endParaRPr>
        </a:p>
      </dsp:txBody>
      <dsp:txXfrm>
        <a:off x="2778926" y="2682962"/>
        <a:ext cx="2457191" cy="1507822"/>
      </dsp:txXfrm>
    </dsp:sp>
    <dsp:sp modelId="{AAFF4F14-4369-6740-9771-C51D8A34DB9E}">
      <dsp:nvSpPr>
        <dsp:cNvPr id="0" name=""/>
        <dsp:cNvSpPr/>
      </dsp:nvSpPr>
      <dsp:spPr>
        <a:xfrm>
          <a:off x="3451749" y="319233"/>
          <a:ext cx="3350715" cy="3350715"/>
        </a:xfrm>
        <a:prstGeom prst="ellipse">
          <a:avLst/>
        </a:prstGeom>
        <a:solidFill>
          <a:srgbClr val="B5A65F">
            <a:alpha val="50000"/>
          </a:srgb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latin typeface="+mj-lt"/>
          </a:endParaRPr>
        </a:p>
      </dsp:txBody>
      <dsp:txXfrm>
        <a:off x="4476510" y="1184835"/>
        <a:ext cx="2010429" cy="1842893"/>
      </dsp:txXfrm>
    </dsp:sp>
    <dsp:sp modelId="{A10192EB-8660-4C4E-9781-F642F6E9B547}">
      <dsp:nvSpPr>
        <dsp:cNvPr id="0" name=""/>
        <dsp:cNvSpPr/>
      </dsp:nvSpPr>
      <dsp:spPr>
        <a:xfrm>
          <a:off x="1256841" y="299397"/>
          <a:ext cx="3350715" cy="335071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US" sz="3500" kern="1200" dirty="0">
            <a:latin typeface="+mj-lt"/>
          </a:endParaRPr>
        </a:p>
      </dsp:txBody>
      <dsp:txXfrm>
        <a:off x="1572367" y="1164999"/>
        <a:ext cx="2010429" cy="184289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D9E8F1-C87A-3F43-9616-F35208BF5511}" type="datetimeFigureOut">
              <a:rPr lang="en-US" smtClean="0"/>
              <a:pPr/>
              <a:t>12/3/2020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BE8CC9-54CA-7446-881B-069C65780676}" type="slidenum">
              <a:rPr lang="en-US" smtClean="0"/>
              <a:pPr/>
              <a:t>‹#›</a:t>
            </a:fld>
            <a:endParaRPr lang="en-US"/>
          </a:p>
        </p:txBody>
      </p:sp>
    </p:spTree>
    <p:extLst>
      <p:ext uri="{BB962C8B-B14F-4D97-AF65-F5344CB8AC3E}">
        <p14:creationId xmlns:p14="http://schemas.microsoft.com/office/powerpoint/2010/main" val="30651928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the interaction of hazards, exposure and vulnerability is crucial to effective disaster prevention.</a:t>
            </a:r>
          </a:p>
          <a:p>
            <a:endParaRPr lang="en-US" dirty="0"/>
          </a:p>
        </p:txBody>
      </p:sp>
      <p:sp>
        <p:nvSpPr>
          <p:cNvPr id="4" name="Slide Number Placeholder 3"/>
          <p:cNvSpPr>
            <a:spLocks noGrp="1"/>
          </p:cNvSpPr>
          <p:nvPr>
            <p:ph type="sldNum" sz="quarter" idx="10"/>
          </p:nvPr>
        </p:nvSpPr>
        <p:spPr/>
        <p:txBody>
          <a:bodyPr/>
          <a:lstStyle/>
          <a:p>
            <a:fld id="{7BC114F2-7CDF-814E-A2EE-140532C9AEB9}" type="slidenum">
              <a:rPr lang="en-US" smtClean="0"/>
              <a:pPr/>
              <a:t>7</a:t>
            </a:fld>
            <a:endParaRPr lang="en-US"/>
          </a:p>
        </p:txBody>
      </p:sp>
    </p:spTree>
    <p:extLst>
      <p:ext uri="{BB962C8B-B14F-4D97-AF65-F5344CB8AC3E}">
        <p14:creationId xmlns:p14="http://schemas.microsoft.com/office/powerpoint/2010/main" val="284265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The National Disaster Risk Reduction and Management Plan emphasizes 4 Thematic Areas with 4 Long-Term Goals which follows the NDRRM Framework, as shown in the illustration. These areas are (1) Disaster Prevention and Mitigation, (2) Disaster Preparedness, (3) Disaster Response and (4) Disaster Rehabilitation and Recovery.</a:t>
            </a:r>
          </a:p>
          <a:p>
            <a:pPr eaLnBrk="1" hangingPunct="1">
              <a:spcBef>
                <a:spcPct val="0"/>
              </a:spcBef>
            </a:pPr>
            <a:endParaRPr lang="en-US"/>
          </a:p>
          <a:p>
            <a:pPr eaLnBrk="1" hangingPunct="1">
              <a:spcBef>
                <a:spcPct val="0"/>
              </a:spcBef>
            </a:pPr>
            <a:r>
              <a:rPr lang="en-US"/>
              <a:t>The NDRRM Plan operationalizes this framework through 14 Objectives,  24 Outcomes,  56 Outputs and 93 Activities. There are also 12 Priority Programs and Projects identified in the NDRRM Plan for immediate implementation.</a:t>
            </a:r>
          </a:p>
          <a:p>
            <a:pPr eaLnBrk="1" hangingPunct="1">
              <a:spcBef>
                <a:spcPct val="0"/>
              </a:spcBef>
            </a:pPr>
            <a:endParaRPr lang="en-US"/>
          </a:p>
          <a:p>
            <a:pPr eaLnBrk="1" hangingPunct="1">
              <a:spcBef>
                <a:spcPct val="0"/>
              </a:spcBef>
            </a:pPr>
            <a:r>
              <a:rPr lang="en-US"/>
              <a:t>The timelines of the NDRRM Plan are: Short Term, which is from 2011 – 2013,  Medium Term from 2014 – 2016 and Long Term 2017 – 2028, depending on the prioritization of the activities as indicated in the NDRRM Plan.</a:t>
            </a:r>
          </a:p>
        </p:txBody>
      </p:sp>
      <p:sp>
        <p:nvSpPr>
          <p:cNvPr id="40964" name="Slide Number Placeholder 3"/>
          <p:cNvSpPr>
            <a:spLocks noGrp="1"/>
          </p:cNvSpPr>
          <p:nvPr>
            <p:ph type="sldNum" sz="quarter" idx="5"/>
          </p:nvPr>
        </p:nvSpPr>
        <p:spPr bwMode="auto">
          <a:ln>
            <a:miter lim="800000"/>
            <a:headEnd/>
            <a:tailEnd/>
          </a:ln>
        </p:spPr>
        <p:txBody>
          <a:bodyPr/>
          <a:lstStyle/>
          <a:p>
            <a:fld id="{526716F9-E29F-44CF-A649-7BB72766C474}" type="slidenum">
              <a:rPr lang="en-US"/>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r>
              <a:rPr lang="en-PH"/>
              <a:t>At this point, in the interest of time, let me just give the highlights of the NDRRM Plan through the Priority Areas and the long-term goals, objectives and outcomes of the Plan.</a:t>
            </a:r>
          </a:p>
        </p:txBody>
      </p:sp>
      <p:sp>
        <p:nvSpPr>
          <p:cNvPr id="4" name="Slide Number Placeholder 3"/>
          <p:cNvSpPr>
            <a:spLocks noGrp="1"/>
          </p:cNvSpPr>
          <p:nvPr>
            <p:ph type="sldNum" sz="quarter" idx="5"/>
          </p:nvPr>
        </p:nvSpPr>
        <p:spPr/>
        <p:txBody>
          <a:bodyPr/>
          <a:lstStyle/>
          <a:p>
            <a:fld id="{B1CD8031-295D-464D-9D53-0C2BEE333B5B}" type="slidenum">
              <a:rPr lang="en-US"/>
              <a:pPr/>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fld id="{623EFE34-8282-453B-81A8-53BB8D671DFA}" type="slidenum">
              <a:rPr lang="en-US"/>
              <a:pPr/>
              <a:t>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F5B677-55DB-4945-B26B-EEF9D26635FF}" type="slidenum">
              <a:rPr lang="en-US" smtClean="0"/>
              <a:pPr/>
              <a:t>17</a:t>
            </a:fld>
            <a:endParaRPr lang="en-US"/>
          </a:p>
        </p:txBody>
      </p:sp>
    </p:spTree>
    <p:extLst>
      <p:ext uri="{BB962C8B-B14F-4D97-AF65-F5344CB8AC3E}">
        <p14:creationId xmlns:p14="http://schemas.microsoft.com/office/powerpoint/2010/main" val="4051412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endParaRPr lang="en-US"/>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a:p>
        </p:txBody>
      </p:sp>
      <p:sp>
        <p:nvSpPr>
          <p:cNvPr id="4" name="Дата 3"/>
          <p:cNvSpPr>
            <a:spLocks noGrp="1"/>
          </p:cNvSpPr>
          <p:nvPr>
            <p:ph type="dt" sz="half" idx="10"/>
          </p:nvPr>
        </p:nvSpPr>
        <p:spPr/>
        <p:txBody>
          <a:bodyPr/>
          <a:lstStyle/>
          <a:p>
            <a:fld id="{F75425E1-3AF1-43D1-89C1-1AF3ED11F878}" type="datetimeFigureOut">
              <a:rPr lang="en-US" smtClean="0"/>
              <a:pPr/>
              <a:t>12/3/2020</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8B8759D3-B92F-4BE5-BE49-ED8937E3BC1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F75425E1-3AF1-43D1-89C1-1AF3ED11F878}" type="datetimeFigureOut">
              <a:rPr lang="en-US" smtClean="0"/>
              <a:pPr/>
              <a:t>12/3/2020</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8B8759D3-B92F-4BE5-BE49-ED8937E3BC1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F75425E1-3AF1-43D1-89C1-1AF3ED11F878}" type="datetimeFigureOut">
              <a:rPr lang="en-US" smtClean="0"/>
              <a:pPr/>
              <a:t>12/3/2020</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8B8759D3-B92F-4BE5-BE49-ED8937E3BC1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F75425E1-3AF1-43D1-89C1-1AF3ED11F878}" type="datetimeFigureOut">
              <a:rPr lang="en-US" smtClean="0"/>
              <a:pPr/>
              <a:t>12/3/2020</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8B8759D3-B92F-4BE5-BE49-ED8937E3BC1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endParaRPr lang="en-US"/>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F75425E1-3AF1-43D1-89C1-1AF3ED11F878}" type="datetimeFigureOut">
              <a:rPr lang="en-US" smtClean="0"/>
              <a:pPr/>
              <a:t>12/3/2020</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8B8759D3-B92F-4BE5-BE49-ED8937E3BC1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p:cNvSpPr>
            <a:spLocks noGrp="1"/>
          </p:cNvSpPr>
          <p:nvPr>
            <p:ph type="dt" sz="half" idx="10"/>
          </p:nvPr>
        </p:nvSpPr>
        <p:spPr/>
        <p:txBody>
          <a:bodyPr/>
          <a:lstStyle/>
          <a:p>
            <a:fld id="{F75425E1-3AF1-43D1-89C1-1AF3ED11F878}" type="datetimeFigureOut">
              <a:rPr lang="en-US" smtClean="0"/>
              <a:pPr/>
              <a:t>12/3/2020</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8B8759D3-B92F-4BE5-BE49-ED8937E3BC1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endParaRPr lang="en-US"/>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p:cNvSpPr>
            <a:spLocks noGrp="1"/>
          </p:cNvSpPr>
          <p:nvPr>
            <p:ph type="dt" sz="half" idx="10"/>
          </p:nvPr>
        </p:nvSpPr>
        <p:spPr/>
        <p:txBody>
          <a:bodyPr/>
          <a:lstStyle/>
          <a:p>
            <a:fld id="{F75425E1-3AF1-43D1-89C1-1AF3ED11F878}" type="datetimeFigureOut">
              <a:rPr lang="en-US" smtClean="0"/>
              <a:pPr/>
              <a:t>12/3/2020</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8B8759D3-B92F-4BE5-BE49-ED8937E3BC1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Дата 2"/>
          <p:cNvSpPr>
            <a:spLocks noGrp="1"/>
          </p:cNvSpPr>
          <p:nvPr>
            <p:ph type="dt" sz="half" idx="10"/>
          </p:nvPr>
        </p:nvSpPr>
        <p:spPr/>
        <p:txBody>
          <a:bodyPr/>
          <a:lstStyle/>
          <a:p>
            <a:fld id="{F75425E1-3AF1-43D1-89C1-1AF3ED11F878}" type="datetimeFigureOut">
              <a:rPr lang="en-US" smtClean="0"/>
              <a:pPr/>
              <a:t>12/3/2020</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8B8759D3-B92F-4BE5-BE49-ED8937E3BC1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75425E1-3AF1-43D1-89C1-1AF3ED11F878}" type="datetimeFigureOut">
              <a:rPr lang="en-US" smtClean="0"/>
              <a:pPr/>
              <a:t>12/3/2020</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8B8759D3-B92F-4BE5-BE49-ED8937E3BC1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endParaRPr lang="en-US"/>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F75425E1-3AF1-43D1-89C1-1AF3ED11F878}" type="datetimeFigureOut">
              <a:rPr lang="en-US" smtClean="0"/>
              <a:pPr/>
              <a:t>12/3/2020</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8B8759D3-B92F-4BE5-BE49-ED8937E3BC1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endParaRPr lang="en-US"/>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F75425E1-3AF1-43D1-89C1-1AF3ED11F878}" type="datetimeFigureOut">
              <a:rPr lang="en-US" smtClean="0"/>
              <a:pPr/>
              <a:t>12/3/2020</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8B8759D3-B92F-4BE5-BE49-ED8937E3BC1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425E1-3AF1-43D1-89C1-1AF3ED11F878}" type="datetimeFigureOut">
              <a:rPr lang="en-US" smtClean="0"/>
              <a:pPr/>
              <a:t>12/3/2020</a:t>
            </a:fld>
            <a:endParaRPr lang="en-US"/>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8759D3-B92F-4BE5-BE49-ED8937E3BC1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gif"/></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6.gif"/></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D7D99326-59C3-4397-AEB2-56CD6D702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2" name="Title 1">
            <a:extLst>
              <a:ext uri="{FF2B5EF4-FFF2-40B4-BE49-F238E27FC236}">
                <a16:creationId xmlns:a16="http://schemas.microsoft.com/office/drawing/2014/main" id="{4CE63F88-D5D2-4F11-85CF-0A5F407908AC}"/>
              </a:ext>
            </a:extLst>
          </p:cNvPr>
          <p:cNvSpPr>
            <a:spLocks noGrp="1"/>
          </p:cNvSpPr>
          <p:nvPr>
            <p:ph type="ctrTitle"/>
          </p:nvPr>
        </p:nvSpPr>
        <p:spPr>
          <a:xfrm>
            <a:off x="495300" y="1905000"/>
            <a:ext cx="8153400" cy="2427263"/>
          </a:xfrm>
        </p:spPr>
        <p:txBody>
          <a:bodyPr>
            <a:normAutofit fontScale="90000"/>
          </a:bodyPr>
          <a:lstStyle/>
          <a:p>
            <a:r>
              <a:rPr lang="en-PH" dirty="0"/>
              <a:t>Welcome APC WEB Students</a:t>
            </a:r>
            <a:br>
              <a:rPr lang="en-PH" dirty="0"/>
            </a:br>
            <a:r>
              <a:rPr lang="en-PH" dirty="0"/>
              <a:t>and DOST-STII Speakers</a:t>
            </a:r>
            <a:br>
              <a:rPr lang="en-PH" dirty="0"/>
            </a:br>
            <a:br>
              <a:rPr lang="en-PH" dirty="0"/>
            </a:br>
            <a:r>
              <a:rPr lang="en-PH" sz="4000" dirty="0"/>
              <a:t>with APC partners: IBM, CODEDOOR, and ARISE PH </a:t>
            </a:r>
            <a:endParaRPr lang="en-PH" dirty="0"/>
          </a:p>
        </p:txBody>
      </p:sp>
      <p:sp>
        <p:nvSpPr>
          <p:cNvPr id="3" name="Subtitle 2">
            <a:extLst>
              <a:ext uri="{FF2B5EF4-FFF2-40B4-BE49-F238E27FC236}">
                <a16:creationId xmlns:a16="http://schemas.microsoft.com/office/drawing/2014/main" id="{4AC72349-86E0-4BEA-8A3E-A2A5B15FD9CA}"/>
              </a:ext>
            </a:extLst>
          </p:cNvPr>
          <p:cNvSpPr>
            <a:spLocks noGrp="1"/>
          </p:cNvSpPr>
          <p:nvPr>
            <p:ph type="subTitle" idx="1"/>
          </p:nvPr>
        </p:nvSpPr>
        <p:spPr>
          <a:xfrm>
            <a:off x="1223303" y="4572000"/>
            <a:ext cx="7391400" cy="1752600"/>
          </a:xfrm>
        </p:spPr>
        <p:txBody>
          <a:bodyPr>
            <a:normAutofit/>
          </a:bodyPr>
          <a:lstStyle/>
          <a:p>
            <a:r>
              <a:rPr lang="en-PH" b="1" dirty="0">
                <a:solidFill>
                  <a:schemeClr val="tx2">
                    <a:lumMod val="75000"/>
                  </a:schemeClr>
                </a:solidFill>
              </a:rPr>
              <a:t>Disaster Risk, Preparedness, Resiliency 101</a:t>
            </a:r>
          </a:p>
          <a:p>
            <a:r>
              <a:rPr lang="en-PH" b="1" dirty="0">
                <a:solidFill>
                  <a:schemeClr val="tx2">
                    <a:lumMod val="75000"/>
                  </a:schemeClr>
                </a:solidFill>
              </a:rPr>
              <a:t>3 Dec 2020</a:t>
            </a:r>
          </a:p>
        </p:txBody>
      </p:sp>
    </p:spTree>
    <p:extLst>
      <p:ext uri="{BB962C8B-B14F-4D97-AF65-F5344CB8AC3E}">
        <p14:creationId xmlns:p14="http://schemas.microsoft.com/office/powerpoint/2010/main" val="3444909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274638"/>
            <a:ext cx="7772400" cy="1143000"/>
          </a:xfrm>
        </p:spPr>
        <p:txBody>
          <a:bodyPr>
            <a:noAutofit/>
          </a:bodyPr>
          <a:lstStyle/>
          <a:p>
            <a:pPr fontAlgn="auto">
              <a:spcAft>
                <a:spcPts val="0"/>
              </a:spcAft>
              <a:defRPr/>
            </a:pPr>
            <a:r>
              <a:rPr lang="en-PH" sz="3200" b="1" dirty="0">
                <a:latin typeface="+mn-lt"/>
              </a:rPr>
              <a:t>NDRRMP Thematic Area 1: Disaster Prevention and Mitigation</a:t>
            </a:r>
          </a:p>
        </p:txBody>
      </p:sp>
      <p:graphicFrame>
        <p:nvGraphicFramePr>
          <p:cNvPr id="5" name="Content Placeholder 4"/>
          <p:cNvGraphicFramePr>
            <a:graphicFrameLocks noGrp="1"/>
          </p:cNvGraphicFramePr>
          <p:nvPr>
            <p:ph sz="quarter" idx="1"/>
          </p:nvPr>
        </p:nvGraphicFramePr>
        <p:xfrm>
          <a:off x="685800" y="1477963"/>
          <a:ext cx="7772400" cy="3931920"/>
        </p:xfrm>
        <a:graphic>
          <a:graphicData uri="http://schemas.openxmlformats.org/drawingml/2006/table">
            <a:tbl>
              <a:tblPr/>
              <a:tblGrid>
                <a:gridCol w="2374900">
                  <a:extLst>
                    <a:ext uri="{9D8B030D-6E8A-4147-A177-3AD203B41FA5}">
                      <a16:colId xmlns:a16="http://schemas.microsoft.com/office/drawing/2014/main" val="20000"/>
                    </a:ext>
                  </a:extLst>
                </a:gridCol>
                <a:gridCol w="5397500">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2000" b="1" i="0" u="none" strike="noStrike" cap="none" normalizeH="0" baseline="0" dirty="0">
                          <a:ln>
                            <a:noFill/>
                          </a:ln>
                          <a:solidFill>
                            <a:srgbClr val="FFFFFF"/>
                          </a:solidFill>
                          <a:effectLst/>
                          <a:latin typeface="Calibri" pitchFamily="34" charset="0"/>
                        </a:rPr>
                        <a:t>Overall Responsible Agency</a:t>
                      </a:r>
                    </a:p>
                  </a:txBody>
                  <a:tcPr marL="86360" marR="86360"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2000" b="1" i="0" u="none" strike="noStrike" cap="none" normalizeH="0" baseline="0">
                          <a:ln>
                            <a:noFill/>
                          </a:ln>
                          <a:solidFill>
                            <a:srgbClr val="FFFFFF"/>
                          </a:solidFill>
                          <a:effectLst/>
                          <a:latin typeface="Calibri" pitchFamily="34" charset="0"/>
                        </a:rPr>
                        <a:t>Department of Science and Technology (DOST)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PH" sz="2000" b="1" i="0" u="none" strike="noStrike" cap="none" normalizeH="0" baseline="0">
                        <a:ln>
                          <a:noFill/>
                        </a:ln>
                        <a:solidFill>
                          <a:srgbClr val="FFFFFF"/>
                        </a:solidFill>
                        <a:effectLst/>
                        <a:latin typeface="Calibri" pitchFamily="34" charset="0"/>
                      </a:endParaRPr>
                    </a:p>
                  </a:txBody>
                  <a:tcPr marL="86360" marR="86360"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2000" b="0" i="0" u="none" strike="noStrike" cap="none" normalizeH="0" baseline="0">
                          <a:ln>
                            <a:noFill/>
                          </a:ln>
                          <a:solidFill>
                            <a:srgbClr val="000000"/>
                          </a:solidFill>
                          <a:effectLst/>
                          <a:latin typeface="Calibri" pitchFamily="34" charset="0"/>
                        </a:rPr>
                        <a:t>Goal</a:t>
                      </a:r>
                    </a:p>
                  </a:txBody>
                  <a:tcPr marL="86360" marR="86360"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2000" b="0" i="0" u="none" strike="noStrike" cap="none" normalizeH="0" baseline="0" dirty="0">
                          <a:ln>
                            <a:noFill/>
                          </a:ln>
                          <a:solidFill>
                            <a:srgbClr val="000000"/>
                          </a:solidFill>
                          <a:effectLst/>
                          <a:latin typeface="Calibri" pitchFamily="34" charset="0"/>
                        </a:rPr>
                        <a:t>Avoid hazards and mitigate their negative impacts by reducing disaster risk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PH" sz="2000" b="0" i="0" u="none" strike="noStrike" cap="none" normalizeH="0" baseline="0" dirty="0">
                        <a:ln>
                          <a:noFill/>
                        </a:ln>
                        <a:solidFill>
                          <a:srgbClr val="000000"/>
                        </a:solidFill>
                        <a:effectLst/>
                        <a:latin typeface="Calibri" pitchFamily="34" charset="0"/>
                      </a:endParaRPr>
                    </a:p>
                  </a:txBody>
                  <a:tcPr marL="86360" marR="86360"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2000" b="0" i="0" u="none" strike="noStrike" cap="none" normalizeH="0" baseline="0">
                          <a:ln>
                            <a:noFill/>
                          </a:ln>
                          <a:solidFill>
                            <a:srgbClr val="000000"/>
                          </a:solidFill>
                          <a:effectLst/>
                          <a:latin typeface="Calibri" pitchFamily="34" charset="0"/>
                        </a:rPr>
                        <a:t>Objectives </a:t>
                      </a:r>
                    </a:p>
                  </a:txBody>
                  <a:tcPr marL="86360" marR="86360"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PH" sz="2000" b="0" i="0" u="none" strike="noStrike" cap="none" normalizeH="0" baseline="0">
                          <a:ln>
                            <a:noFill/>
                          </a:ln>
                          <a:solidFill>
                            <a:srgbClr val="000000"/>
                          </a:solidFill>
                          <a:effectLst/>
                          <a:latin typeface="Calibri" pitchFamily="34" charset="0"/>
                        </a:rPr>
                        <a:t>Reduce vulnerability and exposure of communities to all hazards</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endParaRPr kumimoji="0" lang="en-PH" sz="2000" b="0" i="0" u="none" strike="noStrike" cap="none" normalizeH="0" baseline="0">
                        <a:ln>
                          <a:noFill/>
                        </a:ln>
                        <a:solidFill>
                          <a:srgbClr val="000000"/>
                        </a:solidFill>
                        <a:effectLst/>
                        <a:latin typeface="Calibri" pitchFamily="34" charset="0"/>
                      </a:endParaRP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PH" sz="2000" b="0" i="0" u="none" strike="noStrike" cap="none" normalizeH="0" baseline="0">
                          <a:ln>
                            <a:noFill/>
                          </a:ln>
                          <a:solidFill>
                            <a:srgbClr val="000000"/>
                          </a:solidFill>
                          <a:effectLst/>
                          <a:latin typeface="Calibri" pitchFamily="34" charset="0"/>
                        </a:rPr>
                        <a:t>Enhance capacities of communities to reduce their own risks and cope with the impacts of all hazards</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PH" sz="2000" b="0" i="0" u="none" strike="noStrike" cap="none" normalizeH="0" baseline="0">
                        <a:ln>
                          <a:noFill/>
                        </a:ln>
                        <a:solidFill>
                          <a:srgbClr val="000000"/>
                        </a:solidFill>
                        <a:effectLst/>
                        <a:latin typeface="Calibri" pitchFamily="34" charset="0"/>
                      </a:endParaRPr>
                    </a:p>
                  </a:txBody>
                  <a:tcPr marL="86360" marR="86360"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PH" sz="3200" b="1" dirty="0">
                <a:latin typeface="Calibri" pitchFamily="34" charset="0"/>
                <a:cs typeface="Calibri" pitchFamily="34" charset="0"/>
              </a:rPr>
              <a:t>NDRRMP  Thematic Area 1:  Disaster Prevention and Mitigation</a:t>
            </a:r>
          </a:p>
        </p:txBody>
      </p:sp>
      <p:graphicFrame>
        <p:nvGraphicFramePr>
          <p:cNvPr id="4" name="Content Placeholder 3"/>
          <p:cNvGraphicFramePr>
            <a:graphicFrameLocks noGrp="1"/>
          </p:cNvGraphicFramePr>
          <p:nvPr>
            <p:ph sz="quarter" idx="1"/>
          </p:nvPr>
        </p:nvGraphicFramePr>
        <p:xfrm>
          <a:off x="914400" y="1447800"/>
          <a:ext cx="7772400" cy="4217670"/>
        </p:xfrm>
        <a:graphic>
          <a:graphicData uri="http://schemas.openxmlformats.org/drawingml/2006/table">
            <a:tbl>
              <a:tblPr/>
              <a:tblGrid>
                <a:gridCol w="5973763">
                  <a:extLst>
                    <a:ext uri="{9D8B030D-6E8A-4147-A177-3AD203B41FA5}">
                      <a16:colId xmlns:a16="http://schemas.microsoft.com/office/drawing/2014/main" val="20000"/>
                    </a:ext>
                  </a:extLst>
                </a:gridCol>
                <a:gridCol w="1798637">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b="1" i="0" u="none" strike="noStrike" cap="none" normalizeH="0" baseline="0">
                          <a:ln>
                            <a:noFill/>
                          </a:ln>
                          <a:solidFill>
                            <a:srgbClr val="FFFFFF"/>
                          </a:solidFill>
                          <a:effectLst/>
                          <a:latin typeface="Calibri" pitchFamily="34" charset="0"/>
                        </a:rPr>
                        <a:t>OUTCOME</a:t>
                      </a:r>
                    </a:p>
                  </a:txBody>
                  <a:tcPr marL="86360" marR="86360"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b="1" i="0" u="none" strike="noStrike" cap="none" normalizeH="0" baseline="0">
                          <a:ln>
                            <a:noFill/>
                          </a:ln>
                          <a:solidFill>
                            <a:srgbClr val="FFFFFF"/>
                          </a:solidFill>
                          <a:effectLst/>
                          <a:latin typeface="Calibri" pitchFamily="34" charset="0"/>
                        </a:rPr>
                        <a:t>LEAD AGENCY</a:t>
                      </a:r>
                    </a:p>
                  </a:txBody>
                  <a:tcPr marL="86360" marR="86360"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342900" marR="0" lvl="0" indent="-342900" algn="l" defTabSz="914400" rtl="0" eaLnBrk="1" fontAlgn="base" latinLnBrk="0" hangingPunct="1">
                        <a:lnSpc>
                          <a:spcPct val="100000"/>
                        </a:lnSpc>
                        <a:spcBef>
                          <a:spcPct val="0"/>
                        </a:spcBef>
                        <a:spcAft>
                          <a:spcPct val="0"/>
                        </a:spcAft>
                        <a:buClrTx/>
                        <a:buSzTx/>
                        <a:buFont typeface="Franklin Gothic Book" pitchFamily="34" charset="0"/>
                        <a:buAutoNum type="arabicPeriod"/>
                        <a:tabLst/>
                      </a:pPr>
                      <a:r>
                        <a:rPr kumimoji="0" lang="en-PH" sz="1800" b="0" i="0" u="none" strike="noStrike" cap="none" normalizeH="0" baseline="0">
                          <a:ln>
                            <a:noFill/>
                          </a:ln>
                          <a:solidFill>
                            <a:srgbClr val="000000"/>
                          </a:solidFill>
                          <a:effectLst/>
                          <a:latin typeface="Calibri" pitchFamily="34" charset="0"/>
                        </a:rPr>
                        <a:t>DRRM and CCA mainstreamed and integrated in national, sectoral, regional and local development policies, plans and budget</a:t>
                      </a:r>
                    </a:p>
                  </a:txBody>
                  <a:tcPr marL="86360" marR="86360"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b="0" i="0" u="none" strike="noStrike" cap="none" normalizeH="0" baseline="0">
                          <a:ln>
                            <a:noFill/>
                          </a:ln>
                          <a:solidFill>
                            <a:srgbClr val="000000"/>
                          </a:solidFill>
                          <a:effectLst/>
                          <a:latin typeface="Calibri" pitchFamily="34" charset="0"/>
                        </a:rPr>
                        <a:t>OCD</a:t>
                      </a:r>
                    </a:p>
                  </a:txBody>
                  <a:tcPr marL="86360" marR="86360"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371475">
                <a:tc>
                  <a:txBody>
                    <a:bodyPr/>
                    <a:lstStyle/>
                    <a:p>
                      <a:pPr marL="342900" marR="0" lvl="0" indent="-342900" algn="l" defTabSz="914400" rtl="0" eaLnBrk="1" fontAlgn="base" latinLnBrk="0" hangingPunct="1">
                        <a:lnSpc>
                          <a:spcPct val="100000"/>
                        </a:lnSpc>
                        <a:spcBef>
                          <a:spcPct val="0"/>
                        </a:spcBef>
                        <a:spcAft>
                          <a:spcPct val="0"/>
                        </a:spcAft>
                        <a:buClrTx/>
                        <a:buSzTx/>
                        <a:buFont typeface="Franklin Gothic Book" pitchFamily="34" charset="0"/>
                        <a:buAutoNum type="arabicPeriod" startAt="2"/>
                        <a:tabLst/>
                      </a:pPr>
                      <a:r>
                        <a:rPr kumimoji="0" lang="en-PH" sz="1800" b="0" i="0" u="none" strike="noStrike" cap="none" normalizeH="0" baseline="0">
                          <a:ln>
                            <a:noFill/>
                          </a:ln>
                          <a:solidFill>
                            <a:srgbClr val="000000"/>
                          </a:solidFill>
                          <a:effectLst/>
                          <a:latin typeface="Calibri" pitchFamily="34" charset="0"/>
                        </a:rPr>
                        <a:t>DRRM and CCA-sensitive environmental management </a:t>
                      </a:r>
                    </a:p>
                  </a:txBody>
                  <a:tcPr marL="86360" marR="86360"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b="0" i="0" u="none" strike="noStrike" cap="none" normalizeH="0" baseline="0">
                          <a:ln>
                            <a:noFill/>
                          </a:ln>
                          <a:solidFill>
                            <a:srgbClr val="000000"/>
                          </a:solidFill>
                          <a:effectLst/>
                          <a:latin typeface="Calibri" pitchFamily="34" charset="0"/>
                        </a:rPr>
                        <a:t>DENR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800" b="0" i="0" u="none" strike="noStrike" cap="none" normalizeH="0" baseline="0">
                        <a:ln>
                          <a:noFill/>
                        </a:ln>
                        <a:solidFill>
                          <a:srgbClr val="000000"/>
                        </a:solidFill>
                        <a:effectLst/>
                        <a:latin typeface="Calibri" pitchFamily="34" charset="0"/>
                      </a:endParaRPr>
                    </a:p>
                  </a:txBody>
                  <a:tcPr marL="86360" marR="86360"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 typeface="+mj-lt"/>
                        <a:buNone/>
                        <a:tabLst/>
                      </a:pPr>
                      <a:r>
                        <a:rPr kumimoji="0" lang="en-PH" sz="1800" b="0" i="0" u="none" strike="noStrike" cap="none" normalizeH="0" baseline="0">
                          <a:ln>
                            <a:noFill/>
                          </a:ln>
                          <a:solidFill>
                            <a:srgbClr val="000000"/>
                          </a:solidFill>
                          <a:effectLst/>
                          <a:latin typeface="Calibri" pitchFamily="34" charset="0"/>
                        </a:rPr>
                        <a:t>3.  Increased resilience of infrastructure systems</a:t>
                      </a:r>
                    </a:p>
                  </a:txBody>
                  <a:tcPr marL="86360" marR="86360"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b="0" i="0" u="none" strike="noStrike" cap="none" normalizeH="0" baseline="0">
                          <a:ln>
                            <a:noFill/>
                          </a:ln>
                          <a:solidFill>
                            <a:srgbClr val="000000"/>
                          </a:solidFill>
                          <a:effectLst/>
                          <a:latin typeface="Calibri" pitchFamily="34" charset="0"/>
                        </a:rPr>
                        <a:t>DPWH</a:t>
                      </a:r>
                    </a:p>
                  </a:txBody>
                  <a:tcPr marL="86360" marR="86360"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3"/>
                  </a:ext>
                </a:extLst>
              </a:tr>
              <a:tr h="371475">
                <a:tc>
                  <a:txBody>
                    <a:bodyPr/>
                    <a:lstStyle/>
                    <a:p>
                      <a:pPr marL="342900" marR="0" lvl="0" indent="-342900" algn="l" defTabSz="914400" rtl="0" eaLnBrk="1" fontAlgn="base" latinLnBrk="0" hangingPunct="1">
                        <a:lnSpc>
                          <a:spcPct val="100000"/>
                        </a:lnSpc>
                        <a:spcBef>
                          <a:spcPct val="0"/>
                        </a:spcBef>
                        <a:spcAft>
                          <a:spcPct val="0"/>
                        </a:spcAft>
                        <a:buClrTx/>
                        <a:buSzTx/>
                        <a:buFont typeface="Franklin Gothic Book" pitchFamily="34" charset="0"/>
                        <a:buAutoNum type="arabicPeriod" startAt="4"/>
                        <a:tabLst/>
                      </a:pPr>
                      <a:r>
                        <a:rPr kumimoji="0" lang="en-PH" sz="1800" b="0" i="0" u="none" strike="noStrike" cap="none" normalizeH="0" baseline="0">
                          <a:ln>
                            <a:noFill/>
                          </a:ln>
                          <a:solidFill>
                            <a:srgbClr val="000000"/>
                          </a:solidFill>
                          <a:effectLst/>
                          <a:latin typeface="Calibri" pitchFamily="34" charset="0"/>
                        </a:rPr>
                        <a:t>Community-based scientific DRRM and CCA assessment, mapping, analysis and monitoring </a:t>
                      </a:r>
                    </a:p>
                  </a:txBody>
                  <a:tcPr marL="86360" marR="86360"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b="0" i="0" u="none" strike="noStrike" cap="none" normalizeH="0" baseline="0">
                          <a:ln>
                            <a:noFill/>
                          </a:ln>
                          <a:solidFill>
                            <a:srgbClr val="000000"/>
                          </a:solidFill>
                          <a:effectLst/>
                          <a:latin typeface="Calibri" pitchFamily="34" charset="0"/>
                        </a:rPr>
                        <a:t>OCD</a:t>
                      </a:r>
                    </a:p>
                  </a:txBody>
                  <a:tcPr marL="86360" marR="86360"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r h="371475">
                <a:tc>
                  <a:txBody>
                    <a:bodyPr/>
                    <a:lstStyle/>
                    <a:p>
                      <a:pPr marL="342900" marR="0" lvl="0" indent="-342900" algn="l" defTabSz="914400" rtl="0" eaLnBrk="1" fontAlgn="base" latinLnBrk="0" hangingPunct="1">
                        <a:lnSpc>
                          <a:spcPct val="100000"/>
                        </a:lnSpc>
                        <a:spcBef>
                          <a:spcPct val="0"/>
                        </a:spcBef>
                        <a:spcAft>
                          <a:spcPct val="0"/>
                        </a:spcAft>
                        <a:buClrTx/>
                        <a:buSzTx/>
                        <a:buFont typeface="Franklin Gothic Book" pitchFamily="34" charset="0"/>
                        <a:buAutoNum type="arabicPeriod" startAt="5"/>
                        <a:tabLst/>
                      </a:pPr>
                      <a:r>
                        <a:rPr kumimoji="0" lang="en-PH" sz="1800" b="0" i="0" u="none" strike="noStrike" cap="none" normalizeH="0" baseline="0">
                          <a:ln>
                            <a:noFill/>
                          </a:ln>
                          <a:solidFill>
                            <a:srgbClr val="000000"/>
                          </a:solidFill>
                          <a:effectLst/>
                          <a:latin typeface="Calibri" pitchFamily="34" charset="0"/>
                        </a:rPr>
                        <a:t>Communities access to effective and applicable disaster risk financing and insurance</a:t>
                      </a:r>
                    </a:p>
                  </a:txBody>
                  <a:tcPr marL="86360" marR="86360"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b="0" i="0" u="none" strike="noStrike" cap="none" normalizeH="0" baseline="0">
                          <a:ln>
                            <a:noFill/>
                          </a:ln>
                          <a:solidFill>
                            <a:srgbClr val="000000"/>
                          </a:solidFill>
                          <a:effectLst/>
                          <a:latin typeface="Calibri" pitchFamily="34" charset="0"/>
                        </a:rPr>
                        <a:t>DOF</a:t>
                      </a:r>
                    </a:p>
                  </a:txBody>
                  <a:tcPr marL="86360" marR="86360"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5"/>
                  </a:ext>
                </a:extLst>
              </a:tr>
              <a:tr h="371475">
                <a:tc>
                  <a:txBody>
                    <a:bodyPr/>
                    <a:lstStyle/>
                    <a:p>
                      <a:pPr marL="342900" marR="0" lvl="0" indent="-342900" algn="l" defTabSz="914400" rtl="0" eaLnBrk="1" fontAlgn="base" latinLnBrk="0" hangingPunct="1">
                        <a:lnSpc>
                          <a:spcPct val="100000"/>
                        </a:lnSpc>
                        <a:spcBef>
                          <a:spcPct val="0"/>
                        </a:spcBef>
                        <a:spcAft>
                          <a:spcPct val="0"/>
                        </a:spcAft>
                        <a:buClrTx/>
                        <a:buSzTx/>
                        <a:buFont typeface="Franklin Gothic Book" pitchFamily="34" charset="0"/>
                        <a:buAutoNum type="arabicPeriod" startAt="6"/>
                        <a:tabLst/>
                      </a:pPr>
                      <a:r>
                        <a:rPr kumimoji="0" lang="en-PH" sz="1800" b="0" i="0" u="none" strike="noStrike" cap="none" normalizeH="0" baseline="0">
                          <a:ln>
                            <a:noFill/>
                          </a:ln>
                          <a:solidFill>
                            <a:srgbClr val="000000"/>
                          </a:solidFill>
                          <a:effectLst/>
                          <a:latin typeface="Calibri" pitchFamily="34" charset="0"/>
                        </a:rPr>
                        <a:t>End-to-end monitoring, forecasting and early warning systems are established and/or improved</a:t>
                      </a:r>
                    </a:p>
                  </a:txBody>
                  <a:tcPr marL="86360" marR="86360"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b="0" i="0" u="none" strike="noStrike" cap="none" normalizeH="0" baseline="0">
                          <a:ln>
                            <a:noFill/>
                          </a:ln>
                          <a:solidFill>
                            <a:srgbClr val="000000"/>
                          </a:solidFill>
                          <a:effectLst/>
                          <a:latin typeface="Calibri" pitchFamily="34" charset="0"/>
                        </a:rPr>
                        <a:t>DOST</a:t>
                      </a:r>
                    </a:p>
                  </a:txBody>
                  <a:tcPr marL="86360" marR="86360"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PRE-DISASTER RISK ASSESSMENT</a:t>
            </a:r>
          </a:p>
        </p:txBody>
      </p:sp>
      <p:sp>
        <p:nvSpPr>
          <p:cNvPr id="3" name="Content Placeholder 2"/>
          <p:cNvSpPr>
            <a:spLocks noGrp="1"/>
          </p:cNvSpPr>
          <p:nvPr>
            <p:ph idx="1"/>
          </p:nvPr>
        </p:nvSpPr>
        <p:spPr/>
        <p:txBody>
          <a:bodyPr>
            <a:normAutofit lnSpcReduction="10000"/>
          </a:bodyPr>
          <a:lstStyle/>
          <a:p>
            <a:r>
              <a:rPr lang="en-US" dirty="0"/>
              <a:t>Introduced in 2014 in response to Typhoon Yolanda</a:t>
            </a:r>
          </a:p>
          <a:p>
            <a:r>
              <a:rPr lang="en-US" dirty="0"/>
              <a:t>PDRA—a system of verification that ultimately determines the protocols to be undertaken in the event of an incoming </a:t>
            </a:r>
            <a:r>
              <a:rPr lang="en-US" dirty="0" err="1"/>
              <a:t>hydrometeorological</a:t>
            </a:r>
            <a:r>
              <a:rPr lang="en-US" dirty="0"/>
              <a:t> hazard </a:t>
            </a:r>
          </a:p>
          <a:p>
            <a:r>
              <a:rPr lang="en-US" dirty="0"/>
              <a:t>It has been proven effective in coordinating response among all concerned local, regional and national DRRM agencies</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PRE-DISASTER RISK ASSESSMENT</a:t>
            </a:r>
            <a:endParaRPr lang="en-US" dirty="0"/>
          </a:p>
        </p:txBody>
      </p:sp>
      <p:sp>
        <p:nvSpPr>
          <p:cNvPr id="3" name="Content Placeholder 2"/>
          <p:cNvSpPr>
            <a:spLocks noGrp="1"/>
          </p:cNvSpPr>
          <p:nvPr>
            <p:ph idx="1"/>
          </p:nvPr>
        </p:nvSpPr>
        <p:spPr/>
        <p:txBody>
          <a:bodyPr/>
          <a:lstStyle/>
          <a:p>
            <a:pPr>
              <a:buNone/>
            </a:pPr>
            <a:r>
              <a:rPr lang="en-US" dirty="0"/>
              <a:t>Its main features:</a:t>
            </a:r>
          </a:p>
          <a:p>
            <a:pPr marL="514350" indent="-514350">
              <a:buFont typeface="+mj-lt"/>
              <a:buAutoNum type="arabicPeriod"/>
            </a:pPr>
            <a:r>
              <a:rPr lang="en-US" b="1" dirty="0"/>
              <a:t>Hazard-specific—</a:t>
            </a:r>
            <a:r>
              <a:rPr lang="en-US" dirty="0"/>
              <a:t>what is the potential hazard? Impact/s?</a:t>
            </a:r>
          </a:p>
          <a:p>
            <a:pPr marL="514350" indent="-514350">
              <a:buFont typeface="+mj-lt"/>
              <a:buAutoNum type="arabicPeriod"/>
            </a:pPr>
            <a:r>
              <a:rPr lang="en-US" b="1" dirty="0"/>
              <a:t>Area-focused—</a:t>
            </a:r>
            <a:r>
              <a:rPr lang="en-US" dirty="0"/>
              <a:t>what are the areas to be affected? What are the safe areas for evacuation?</a:t>
            </a:r>
          </a:p>
          <a:p>
            <a:pPr marL="514350" indent="-514350">
              <a:buFont typeface="+mj-lt"/>
              <a:buAutoNum type="arabicPeriod"/>
            </a:pPr>
            <a:r>
              <a:rPr lang="en-US" b="1" dirty="0"/>
              <a:t>Time-bound—</a:t>
            </a:r>
            <a:r>
              <a:rPr lang="en-US" dirty="0"/>
              <a:t>how long is the duration of the hazard?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176"/>
            <a:ext cx="8229600" cy="1143000"/>
          </a:xfrm>
        </p:spPr>
        <p:txBody>
          <a:bodyPr>
            <a:noAutofit/>
          </a:bodyPr>
          <a:lstStyle/>
          <a:p>
            <a:r>
              <a:rPr lang="en-US" dirty="0"/>
              <a:t>What did we learn from </a:t>
            </a:r>
            <a:br>
              <a:rPr lang="en-US" dirty="0"/>
            </a:br>
            <a:r>
              <a:rPr lang="en-US" dirty="0"/>
              <a:t>TY Yolanda, </a:t>
            </a:r>
            <a:r>
              <a:rPr lang="en-US" dirty="0" err="1"/>
              <a:t>Rolly</a:t>
            </a:r>
            <a:r>
              <a:rPr lang="en-US" dirty="0"/>
              <a:t>, Ulysses and other severe weather disasters in the past?</a:t>
            </a:r>
          </a:p>
        </p:txBody>
      </p:sp>
      <p:sp>
        <p:nvSpPr>
          <p:cNvPr id="5" name="Slide Number Placeholder 4"/>
          <p:cNvSpPr>
            <a:spLocks noGrp="1"/>
          </p:cNvSpPr>
          <p:nvPr>
            <p:ph type="sldNum" sz="quarter" idx="12"/>
          </p:nvPr>
        </p:nvSpPr>
        <p:spPr/>
        <p:txBody>
          <a:bodyPr/>
          <a:lstStyle/>
          <a:p>
            <a:fld id="{0BB4E026-4476-364F-A111-0351987F2510}" type="slidenum">
              <a:rPr lang="en-US" smtClean="0"/>
              <a:pPr/>
              <a:t>14</a:t>
            </a:fld>
            <a:endParaRPr lang="en-US"/>
          </a:p>
        </p:txBody>
      </p:sp>
      <p:pic>
        <p:nvPicPr>
          <p:cNvPr id="7" name="Picture 6"/>
          <p:cNvPicPr>
            <a:picLocks noChangeAspect="1"/>
          </p:cNvPicPr>
          <p:nvPr/>
        </p:nvPicPr>
        <p:blipFill>
          <a:blip r:embed="rId2"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4223114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2" y="37996"/>
            <a:ext cx="8403419" cy="1336956"/>
          </a:xfrm>
        </p:spPr>
        <p:txBody>
          <a:bodyPr/>
          <a:lstStyle/>
          <a:p>
            <a:pPr algn="l"/>
            <a:r>
              <a:rPr lang="en-US" sz="3600" dirty="0"/>
              <a:t>Climate-related disasters have become stronger and more frequent...</a:t>
            </a:r>
          </a:p>
        </p:txBody>
      </p:sp>
      <p:sp>
        <p:nvSpPr>
          <p:cNvPr id="7" name="Slide Number Placeholder 6"/>
          <p:cNvSpPr>
            <a:spLocks noGrp="1"/>
          </p:cNvSpPr>
          <p:nvPr>
            <p:ph type="sldNum" sz="quarter" idx="12"/>
          </p:nvPr>
        </p:nvSpPr>
        <p:spPr/>
        <p:txBody>
          <a:bodyPr/>
          <a:lstStyle/>
          <a:p>
            <a:fld id="{726468C4-BD2A-544D-98A7-6F0A34B18E1F}" type="slidenum">
              <a:rPr lang="en-US" sz="1800" smtClean="0"/>
              <a:pPr/>
              <a:t>15</a:t>
            </a:fld>
            <a:endParaRPr lang="en-US" sz="1800" dirty="0"/>
          </a:p>
        </p:txBody>
      </p:sp>
      <p:pic>
        <p:nvPicPr>
          <p:cNvPr id="6" name="Picture 5"/>
          <p:cNvPicPr>
            <a:picLocks noChangeAspect="1"/>
          </p:cNvPicPr>
          <p:nvPr/>
        </p:nvPicPr>
        <p:blipFill>
          <a:blip r:embed="rId2" cstate="print"/>
          <a:stretch>
            <a:fillRect/>
          </a:stretch>
        </p:blipFill>
        <p:spPr>
          <a:xfrm>
            <a:off x="7973648" y="148801"/>
            <a:ext cx="969104" cy="969104"/>
          </a:xfrm>
          <a:prstGeom prst="rect">
            <a:avLst/>
          </a:prstGeom>
        </p:spPr>
      </p:pic>
      <p:pic>
        <p:nvPicPr>
          <p:cNvPr id="5" name="Picture 4">
            <a:extLst>
              <a:ext uri="{FF2B5EF4-FFF2-40B4-BE49-F238E27FC236}">
                <a16:creationId xmlns:a16="http://schemas.microsoft.com/office/drawing/2014/main" id="{C50D057A-AD87-43B4-A76C-F04CDF739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99" y="1404768"/>
            <a:ext cx="5841491" cy="4221391"/>
          </a:xfrm>
          <a:prstGeom prst="rect">
            <a:avLst/>
          </a:prstGeom>
        </p:spPr>
      </p:pic>
      <p:sp>
        <p:nvSpPr>
          <p:cNvPr id="8" name="TextBox 7">
            <a:extLst>
              <a:ext uri="{FF2B5EF4-FFF2-40B4-BE49-F238E27FC236}">
                <a16:creationId xmlns:a16="http://schemas.microsoft.com/office/drawing/2014/main" id="{9E523B4A-DD57-43FF-A0E1-969051180358}"/>
              </a:ext>
            </a:extLst>
          </p:cNvPr>
          <p:cNvSpPr txBox="1"/>
          <p:nvPr/>
        </p:nvSpPr>
        <p:spPr>
          <a:xfrm>
            <a:off x="2971800" y="5791200"/>
            <a:ext cx="3810000" cy="400110"/>
          </a:xfrm>
          <a:prstGeom prst="rect">
            <a:avLst/>
          </a:prstGeom>
          <a:noFill/>
        </p:spPr>
        <p:txBody>
          <a:bodyPr wrap="square" rtlCol="0">
            <a:spAutoFit/>
          </a:bodyPr>
          <a:lstStyle/>
          <a:p>
            <a:pPr algn="ctr"/>
            <a:r>
              <a:rPr lang="en-US" sz="2000" b="1" dirty="0"/>
              <a:t>TYPHOON ROLLY</a:t>
            </a:r>
          </a:p>
        </p:txBody>
      </p:sp>
    </p:spTree>
    <p:extLst>
      <p:ext uri="{BB962C8B-B14F-4D97-AF65-F5344CB8AC3E}">
        <p14:creationId xmlns:p14="http://schemas.microsoft.com/office/powerpoint/2010/main" val="4269796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2" y="37996"/>
            <a:ext cx="8403419" cy="1336956"/>
          </a:xfrm>
        </p:spPr>
        <p:txBody>
          <a:bodyPr/>
          <a:lstStyle/>
          <a:p>
            <a:pPr algn="l"/>
            <a:r>
              <a:rPr lang="en-US" sz="3600" dirty="0"/>
              <a:t>Climate-related disasters have become stronger and more frequent...</a:t>
            </a:r>
          </a:p>
        </p:txBody>
      </p:sp>
      <p:sp>
        <p:nvSpPr>
          <p:cNvPr id="7" name="Slide Number Placeholder 6"/>
          <p:cNvSpPr>
            <a:spLocks noGrp="1"/>
          </p:cNvSpPr>
          <p:nvPr>
            <p:ph type="sldNum" sz="quarter" idx="12"/>
          </p:nvPr>
        </p:nvSpPr>
        <p:spPr/>
        <p:txBody>
          <a:bodyPr/>
          <a:lstStyle/>
          <a:p>
            <a:fld id="{726468C4-BD2A-544D-98A7-6F0A34B18E1F}" type="slidenum">
              <a:rPr lang="en-US" sz="1800" smtClean="0"/>
              <a:pPr/>
              <a:t>16</a:t>
            </a:fld>
            <a:endParaRPr lang="en-US" sz="1800" dirty="0"/>
          </a:p>
        </p:txBody>
      </p:sp>
      <p:pic>
        <p:nvPicPr>
          <p:cNvPr id="6" name="Picture 5"/>
          <p:cNvPicPr>
            <a:picLocks noChangeAspect="1"/>
          </p:cNvPicPr>
          <p:nvPr/>
        </p:nvPicPr>
        <p:blipFill>
          <a:blip r:embed="rId2" cstate="print"/>
          <a:stretch>
            <a:fillRect/>
          </a:stretch>
        </p:blipFill>
        <p:spPr>
          <a:xfrm>
            <a:off x="7973648" y="148801"/>
            <a:ext cx="969104" cy="969104"/>
          </a:xfrm>
          <a:prstGeom prst="rect">
            <a:avLst/>
          </a:prstGeom>
        </p:spPr>
      </p:pic>
      <p:sp>
        <p:nvSpPr>
          <p:cNvPr id="8" name="TextBox 7">
            <a:extLst>
              <a:ext uri="{FF2B5EF4-FFF2-40B4-BE49-F238E27FC236}">
                <a16:creationId xmlns:a16="http://schemas.microsoft.com/office/drawing/2014/main" id="{9E523B4A-DD57-43FF-A0E1-969051180358}"/>
              </a:ext>
            </a:extLst>
          </p:cNvPr>
          <p:cNvSpPr txBox="1"/>
          <p:nvPr/>
        </p:nvSpPr>
        <p:spPr>
          <a:xfrm>
            <a:off x="2971800" y="5791200"/>
            <a:ext cx="3810000" cy="400110"/>
          </a:xfrm>
          <a:prstGeom prst="rect">
            <a:avLst/>
          </a:prstGeom>
          <a:noFill/>
        </p:spPr>
        <p:txBody>
          <a:bodyPr wrap="square" rtlCol="0">
            <a:spAutoFit/>
          </a:bodyPr>
          <a:lstStyle/>
          <a:p>
            <a:pPr algn="ctr"/>
            <a:r>
              <a:rPr lang="en-US" sz="2000" b="1" dirty="0"/>
              <a:t>TYPHOON ULYSSES</a:t>
            </a:r>
          </a:p>
        </p:txBody>
      </p:sp>
      <p:pic>
        <p:nvPicPr>
          <p:cNvPr id="4" name="Picture 3">
            <a:extLst>
              <a:ext uri="{FF2B5EF4-FFF2-40B4-BE49-F238E27FC236}">
                <a16:creationId xmlns:a16="http://schemas.microsoft.com/office/drawing/2014/main" id="{486D487E-3D24-43D5-A46D-7339E56C8F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98" y="1265458"/>
            <a:ext cx="6915150" cy="4455245"/>
          </a:xfrm>
          <a:prstGeom prst="rect">
            <a:avLst/>
          </a:prstGeom>
        </p:spPr>
      </p:pic>
    </p:spTree>
    <p:extLst>
      <p:ext uri="{BB962C8B-B14F-4D97-AF65-F5344CB8AC3E}">
        <p14:creationId xmlns:p14="http://schemas.microsoft.com/office/powerpoint/2010/main" val="348920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79566"/>
            <a:ext cx="8042276" cy="1336956"/>
          </a:xfrm>
        </p:spPr>
        <p:txBody>
          <a:bodyPr/>
          <a:lstStyle/>
          <a:p>
            <a:pPr algn="l"/>
            <a:r>
              <a:rPr lang="en-US" sz="3200" dirty="0"/>
              <a:t>…that it can DISRUPT and affect the way of </a:t>
            </a:r>
            <a:br>
              <a:rPr lang="en-US" sz="3200" dirty="0"/>
            </a:br>
            <a:r>
              <a:rPr lang="en-US" sz="3200" dirty="0"/>
              <a:t>life and development in </a:t>
            </a:r>
            <a:r>
              <a:rPr lang="en-US" sz="3200" b="1" dirty="0"/>
              <a:t>multiple</a:t>
            </a:r>
            <a:r>
              <a:rPr lang="en-US" sz="3200" dirty="0"/>
              <a:t> regions.</a:t>
            </a:r>
          </a:p>
        </p:txBody>
      </p:sp>
      <p:sp>
        <p:nvSpPr>
          <p:cNvPr id="8" name="Subtitle 2"/>
          <p:cNvSpPr txBox="1">
            <a:spLocks/>
          </p:cNvSpPr>
          <p:nvPr/>
        </p:nvSpPr>
        <p:spPr>
          <a:xfrm>
            <a:off x="875619" y="6214977"/>
            <a:ext cx="7664824" cy="388470"/>
          </a:xfrm>
          <a:prstGeom prst="rect">
            <a:avLst/>
          </a:prstGeo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defTabSz="914400" rtl="0" eaLnBrk="1" latinLnBrk="0" hangingPunct="1">
              <a:spcBef>
                <a:spcPts val="600"/>
              </a:spcBef>
              <a:buClr>
                <a:schemeClr val="accent1">
                  <a:lumMod val="75000"/>
                </a:schemeClr>
              </a:buClr>
              <a:buSzPct val="110000"/>
              <a:buFont typeface="Wingdings 2" pitchFamily="18"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75000"/>
                </a:schemeClr>
              </a:buClr>
              <a:buSzPct val="110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2"/>
              </a:buClr>
              <a:buSzPct val="110000"/>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lumMod val="60000"/>
                  <a:lumOff val="40000"/>
                </a:schemeClr>
              </a:buClr>
              <a:buSzPct val="110000"/>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2"/>
              </a:buClr>
              <a:buSzPct val="110000"/>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lumMod val="60000"/>
                  <a:lumOff val="40000"/>
                </a:schemeClr>
              </a:buClr>
              <a:buSzPct val="110000"/>
              <a:buFont typeface="Wingdings 2" pitchFamily="18" charset="2"/>
              <a:buNone/>
              <a:defRPr lang="en-US" sz="1800" kern="1200">
                <a:solidFill>
                  <a:schemeClr val="tx1">
                    <a:tint val="75000"/>
                  </a:schemeClr>
                </a:solidFill>
                <a:latin typeface="+mn-lt"/>
                <a:ea typeface="+mn-ea"/>
                <a:cs typeface="+mn-cs"/>
              </a:defRPr>
            </a:lvl9pPr>
          </a:lstStyle>
          <a:p>
            <a:pPr algn="r"/>
            <a:r>
              <a:rPr lang="en-US" sz="1000" dirty="0"/>
              <a:t>Aerial Photo by: Philippine Air Force</a:t>
            </a:r>
          </a:p>
        </p:txBody>
      </p:sp>
      <p:sp>
        <p:nvSpPr>
          <p:cNvPr id="5" name="Slide Number Placeholder 4"/>
          <p:cNvSpPr>
            <a:spLocks noGrp="1"/>
          </p:cNvSpPr>
          <p:nvPr>
            <p:ph type="sldNum" sz="quarter" idx="12"/>
          </p:nvPr>
        </p:nvSpPr>
        <p:spPr/>
        <p:txBody>
          <a:bodyPr/>
          <a:lstStyle/>
          <a:p>
            <a:fld id="{A054C11F-F48C-0E4A-BAD2-5B761FCC1F1D}" type="slidenum">
              <a:rPr lang="en-US" sz="1800" smtClean="0"/>
              <a:pPr/>
              <a:t>17</a:t>
            </a:fld>
            <a:endParaRPr lang="en-US" sz="1800" dirty="0"/>
          </a:p>
        </p:txBody>
      </p:sp>
      <p:pic>
        <p:nvPicPr>
          <p:cNvPr id="10" name="Picture 9"/>
          <p:cNvPicPr>
            <a:picLocks noChangeAspect="1"/>
          </p:cNvPicPr>
          <p:nvPr/>
        </p:nvPicPr>
        <p:blipFill>
          <a:blip r:embed="rId3" cstate="print"/>
          <a:stretch>
            <a:fillRect/>
          </a:stretch>
        </p:blipFill>
        <p:spPr>
          <a:xfrm>
            <a:off x="7973648" y="148801"/>
            <a:ext cx="969104" cy="969104"/>
          </a:xfrm>
          <a:prstGeom prst="rect">
            <a:avLst/>
          </a:prstGeom>
        </p:spPr>
      </p:pic>
      <p:pic>
        <p:nvPicPr>
          <p:cNvPr id="9" name="Content Placeholder 8">
            <a:extLst>
              <a:ext uri="{FF2B5EF4-FFF2-40B4-BE49-F238E27FC236}">
                <a16:creationId xmlns:a16="http://schemas.microsoft.com/office/drawing/2014/main" id="{0A88FC90-D761-4CF0-9FB9-C4E84EB27E9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7200" y="1704295"/>
            <a:ext cx="8229600" cy="4317772"/>
          </a:xfrm>
        </p:spPr>
      </p:pic>
    </p:spTree>
    <p:extLst>
      <p:ext uri="{BB962C8B-B14F-4D97-AF65-F5344CB8AC3E}">
        <p14:creationId xmlns:p14="http://schemas.microsoft.com/office/powerpoint/2010/main" val="1331273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279027" cy="1143000"/>
          </a:xfrm>
        </p:spPr>
        <p:txBody>
          <a:bodyPr>
            <a:normAutofit fontScale="90000"/>
          </a:bodyPr>
          <a:lstStyle/>
          <a:p>
            <a:r>
              <a:rPr lang="en-US" dirty="0"/>
              <a:t>Fast forward to TY Glenda:</a:t>
            </a:r>
          </a:p>
        </p:txBody>
      </p:sp>
      <p:sp>
        <p:nvSpPr>
          <p:cNvPr id="3" name="Content Placeholder 2"/>
          <p:cNvSpPr>
            <a:spLocks noGrp="1"/>
          </p:cNvSpPr>
          <p:nvPr>
            <p:ph idx="1"/>
          </p:nvPr>
        </p:nvSpPr>
        <p:spPr>
          <a:xfrm>
            <a:off x="457201" y="2144487"/>
            <a:ext cx="3135086" cy="3280228"/>
          </a:xfrm>
        </p:spPr>
        <p:txBody>
          <a:bodyPr>
            <a:normAutofit/>
          </a:bodyPr>
          <a:lstStyle/>
          <a:p>
            <a:pPr marL="0" indent="0">
              <a:buNone/>
            </a:pPr>
            <a:r>
              <a:rPr lang="en-US" sz="2400" dirty="0"/>
              <a:t>We learned that in the face of disasters, the timely and accurate delivery of early warning information can indeed… </a:t>
            </a:r>
            <a:r>
              <a:rPr lang="en-US" sz="2400" b="1" dirty="0"/>
              <a:t>SAVE LIVES</a:t>
            </a:r>
            <a:r>
              <a:rPr lang="en-US" sz="2400" dirty="0"/>
              <a:t>.</a:t>
            </a:r>
            <a:endParaRPr lang="en-PH"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3572940" y="396491"/>
            <a:ext cx="5407773" cy="6189365"/>
          </a:xfrm>
          <a:prstGeom prst="rect">
            <a:avLst/>
          </a:prstGeom>
        </p:spPr>
      </p:pic>
    </p:spTree>
    <p:extLst>
      <p:ext uri="{BB962C8B-B14F-4D97-AF65-F5344CB8AC3E}">
        <p14:creationId xmlns:p14="http://schemas.microsoft.com/office/powerpoint/2010/main" val="205614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a:picLocks noChangeAspect="1"/>
          </p:cNvPicPr>
          <p:nvPr/>
        </p:nvPicPr>
        <p:blipFill>
          <a:blip r:embed="rId2"/>
          <a:stretch>
            <a:fillRect/>
          </a:stretch>
        </p:blipFill>
        <p:spPr>
          <a:xfrm>
            <a:off x="4876800" y="1752600"/>
            <a:ext cx="4039747" cy="4039747"/>
          </a:xfrm>
          <a:prstGeom prst="rect">
            <a:avLst/>
          </a:prstGeom>
        </p:spPr>
      </p:pic>
      <p:sp>
        <p:nvSpPr>
          <p:cNvPr id="33" name="Freeform 33"/>
          <p:cNvSpPr>
            <a:spLocks noEditPoints="1"/>
          </p:cNvSpPr>
          <p:nvPr/>
        </p:nvSpPr>
        <p:spPr bwMode="gray">
          <a:xfrm>
            <a:off x="462768" y="2157042"/>
            <a:ext cx="5943600" cy="403860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bg2"/>
              </a:gs>
              <a:gs pos="100000">
                <a:schemeClr val="hlink"/>
              </a:gs>
            </a:gsLst>
            <a:lin ang="5400000" scaled="1"/>
          </a:gradFill>
          <a:ln w="0">
            <a:noFill/>
            <a:prstDash val="solid"/>
            <a:round/>
            <a:headEnd/>
            <a:tailEnd/>
          </a:ln>
          <a:effectLst>
            <a:outerShdw dist="206741" dir="8249373" algn="ctr" rotWithShape="0">
              <a:srgbClr val="000000">
                <a:alpha val="50000"/>
              </a:srgbClr>
            </a:outerShdw>
          </a:effectLst>
        </p:spPr>
        <p:txBody>
          <a:bodyPr/>
          <a:lstStyle/>
          <a:p>
            <a:endParaRPr lang="en-US"/>
          </a:p>
        </p:txBody>
      </p:sp>
      <p:sp>
        <p:nvSpPr>
          <p:cNvPr id="34" name="Text Box 62"/>
          <p:cNvSpPr txBox="1">
            <a:spLocks noChangeArrowheads="1"/>
          </p:cNvSpPr>
          <p:nvPr/>
        </p:nvSpPr>
        <p:spPr bwMode="auto">
          <a:xfrm>
            <a:off x="5180504" y="3968592"/>
            <a:ext cx="4078877" cy="584776"/>
          </a:xfrm>
          <a:prstGeom prst="rect">
            <a:avLst/>
          </a:prstGeom>
          <a:noFill/>
          <a:ln w="9525" algn="ctr">
            <a:noFill/>
            <a:miter lim="800000"/>
            <a:headEnd/>
            <a:tailEnd/>
          </a:ln>
          <a:effectLst/>
        </p:spPr>
        <p:txBody>
          <a:bodyPr wrap="square">
            <a:spAutoFit/>
          </a:bodyPr>
          <a:lstStyle/>
          <a:p>
            <a:pPr algn="l"/>
            <a:r>
              <a:rPr lang="en-US" sz="3200" dirty="0">
                <a:effectLst>
                  <a:outerShdw blurRad="38100" dist="38100" dir="2700000" algn="tl">
                    <a:srgbClr val="000000"/>
                  </a:outerShdw>
                </a:effectLst>
                <a:latin typeface="+mj-lt"/>
              </a:rPr>
              <a:t>Safer Communities</a:t>
            </a:r>
            <a:endParaRPr lang="en-US" dirty="0">
              <a:latin typeface="+mj-lt"/>
            </a:endParaRPr>
          </a:p>
        </p:txBody>
      </p:sp>
      <p:sp>
        <p:nvSpPr>
          <p:cNvPr id="35" name="Oval 66"/>
          <p:cNvSpPr>
            <a:spLocks noChangeArrowheads="1"/>
          </p:cNvSpPr>
          <p:nvPr/>
        </p:nvSpPr>
        <p:spPr bwMode="gray">
          <a:xfrm rot="20876594">
            <a:off x="2885143" y="5252667"/>
            <a:ext cx="1438275" cy="666750"/>
          </a:xfrm>
          <a:prstGeom prst="ellipse">
            <a:avLst/>
          </a:prstGeom>
          <a:solidFill>
            <a:srgbClr val="0F2145">
              <a:alpha val="30000"/>
            </a:srgbClr>
          </a:solidFill>
          <a:ln w="9525">
            <a:noFill/>
            <a:round/>
            <a:headEnd/>
            <a:tailEnd/>
          </a:ln>
          <a:effectLst/>
        </p:spPr>
        <p:txBody>
          <a:bodyPr wrap="none" anchor="ctr"/>
          <a:lstStyle/>
          <a:p>
            <a:endParaRPr lang="en-US"/>
          </a:p>
        </p:txBody>
      </p:sp>
      <p:sp>
        <p:nvSpPr>
          <p:cNvPr id="36" name="Oval 67"/>
          <p:cNvSpPr>
            <a:spLocks noChangeArrowheads="1"/>
          </p:cNvSpPr>
          <p:nvPr/>
        </p:nvSpPr>
        <p:spPr bwMode="gray">
          <a:xfrm>
            <a:off x="2816881" y="4033467"/>
            <a:ext cx="1704975" cy="1706563"/>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37" name="Oval 68"/>
          <p:cNvSpPr>
            <a:spLocks noChangeArrowheads="1"/>
          </p:cNvSpPr>
          <p:nvPr/>
        </p:nvSpPr>
        <p:spPr bwMode="gray">
          <a:xfrm>
            <a:off x="2837518" y="4042992"/>
            <a:ext cx="1665288" cy="1663700"/>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38" name="Oval 69"/>
          <p:cNvSpPr>
            <a:spLocks noChangeArrowheads="1"/>
          </p:cNvSpPr>
          <p:nvPr/>
        </p:nvSpPr>
        <p:spPr bwMode="gray">
          <a:xfrm>
            <a:off x="2854981" y="4058867"/>
            <a:ext cx="1584325" cy="1555750"/>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39" name="Oval 70"/>
          <p:cNvSpPr>
            <a:spLocks noChangeArrowheads="1"/>
          </p:cNvSpPr>
          <p:nvPr/>
        </p:nvSpPr>
        <p:spPr bwMode="gray">
          <a:xfrm>
            <a:off x="2947056" y="4103317"/>
            <a:ext cx="1409700" cy="1262063"/>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sp>
        <p:nvSpPr>
          <p:cNvPr id="41" name="Oval 72"/>
          <p:cNvSpPr>
            <a:spLocks noChangeArrowheads="1"/>
          </p:cNvSpPr>
          <p:nvPr/>
        </p:nvSpPr>
        <p:spPr bwMode="gray">
          <a:xfrm rot="20827004">
            <a:off x="1056343" y="4643067"/>
            <a:ext cx="1133475" cy="609600"/>
          </a:xfrm>
          <a:prstGeom prst="ellipse">
            <a:avLst/>
          </a:prstGeom>
          <a:solidFill>
            <a:srgbClr val="0F2145">
              <a:alpha val="30000"/>
            </a:srgbClr>
          </a:solidFill>
          <a:ln w="9525">
            <a:noFill/>
            <a:round/>
            <a:headEnd/>
            <a:tailEnd/>
          </a:ln>
          <a:effectLst/>
        </p:spPr>
        <p:txBody>
          <a:bodyPr wrap="none" anchor="ctr"/>
          <a:lstStyle/>
          <a:p>
            <a:endParaRPr lang="en-US"/>
          </a:p>
        </p:txBody>
      </p:sp>
      <p:grpSp>
        <p:nvGrpSpPr>
          <p:cNvPr id="42" name="Group 73"/>
          <p:cNvGrpSpPr>
            <a:grpSpLocks/>
          </p:cNvGrpSpPr>
          <p:nvPr/>
        </p:nvGrpSpPr>
        <p:grpSpPr bwMode="auto">
          <a:xfrm>
            <a:off x="980143" y="3652467"/>
            <a:ext cx="1371600" cy="1441450"/>
            <a:chOff x="732" y="2112"/>
            <a:chExt cx="842" cy="860"/>
          </a:xfrm>
        </p:grpSpPr>
        <p:sp>
          <p:nvSpPr>
            <p:cNvPr id="43" name="Oval 74"/>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44" name="Oval 75"/>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45" name="Oval 76"/>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46" name="Oval 77"/>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grpSp>
      <p:sp>
        <p:nvSpPr>
          <p:cNvPr id="48" name="Oval 79"/>
          <p:cNvSpPr>
            <a:spLocks noChangeArrowheads="1"/>
          </p:cNvSpPr>
          <p:nvPr/>
        </p:nvSpPr>
        <p:spPr bwMode="gray">
          <a:xfrm>
            <a:off x="794406" y="2887292"/>
            <a:ext cx="914400" cy="533400"/>
          </a:xfrm>
          <a:prstGeom prst="ellipse">
            <a:avLst/>
          </a:prstGeom>
          <a:solidFill>
            <a:srgbClr val="0F2145">
              <a:alpha val="30000"/>
            </a:srgbClr>
          </a:solidFill>
          <a:ln w="9525">
            <a:noFill/>
            <a:round/>
            <a:headEnd/>
            <a:tailEnd/>
          </a:ln>
          <a:effectLst/>
        </p:spPr>
        <p:txBody>
          <a:bodyPr wrap="none" anchor="ctr"/>
          <a:lstStyle/>
          <a:p>
            <a:endParaRPr lang="en-US"/>
          </a:p>
        </p:txBody>
      </p:sp>
      <p:sp>
        <p:nvSpPr>
          <p:cNvPr id="49" name="Oval 80"/>
          <p:cNvSpPr>
            <a:spLocks noChangeArrowheads="1"/>
          </p:cNvSpPr>
          <p:nvPr/>
        </p:nvSpPr>
        <p:spPr bwMode="gray">
          <a:xfrm>
            <a:off x="870606" y="2280867"/>
            <a:ext cx="1023937" cy="1023938"/>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50" name="Oval 81"/>
          <p:cNvSpPr>
            <a:spLocks noChangeArrowheads="1"/>
          </p:cNvSpPr>
          <p:nvPr/>
        </p:nvSpPr>
        <p:spPr bwMode="gray">
          <a:xfrm>
            <a:off x="883306" y="2285630"/>
            <a:ext cx="1000125" cy="1000125"/>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51" name="Oval 82"/>
          <p:cNvSpPr>
            <a:spLocks noChangeArrowheads="1"/>
          </p:cNvSpPr>
          <p:nvPr/>
        </p:nvSpPr>
        <p:spPr bwMode="gray">
          <a:xfrm>
            <a:off x="894418" y="2296742"/>
            <a:ext cx="950913" cy="933450"/>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52" name="Oval 83"/>
          <p:cNvSpPr>
            <a:spLocks noChangeArrowheads="1"/>
          </p:cNvSpPr>
          <p:nvPr/>
        </p:nvSpPr>
        <p:spPr bwMode="gray">
          <a:xfrm>
            <a:off x="948393" y="2322142"/>
            <a:ext cx="847725" cy="757238"/>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sp>
        <p:nvSpPr>
          <p:cNvPr id="54" name="Oval 85"/>
          <p:cNvSpPr>
            <a:spLocks noChangeArrowheads="1"/>
          </p:cNvSpPr>
          <p:nvPr/>
        </p:nvSpPr>
        <p:spPr bwMode="gray">
          <a:xfrm>
            <a:off x="2297033" y="2278915"/>
            <a:ext cx="685800" cy="228600"/>
          </a:xfrm>
          <a:prstGeom prst="ellipse">
            <a:avLst/>
          </a:prstGeom>
          <a:solidFill>
            <a:srgbClr val="0F2145">
              <a:alpha val="30000"/>
            </a:srgbClr>
          </a:solidFill>
          <a:ln w="9525">
            <a:noFill/>
            <a:round/>
            <a:headEnd/>
            <a:tailEnd/>
          </a:ln>
          <a:effectLst/>
        </p:spPr>
        <p:txBody>
          <a:bodyPr wrap="none" anchor="ctr"/>
          <a:lstStyle/>
          <a:p>
            <a:endParaRPr lang="en-US"/>
          </a:p>
        </p:txBody>
      </p:sp>
      <p:sp>
        <p:nvSpPr>
          <p:cNvPr id="55" name="Oval 86"/>
          <p:cNvSpPr>
            <a:spLocks noChangeArrowheads="1"/>
          </p:cNvSpPr>
          <p:nvPr/>
        </p:nvSpPr>
        <p:spPr bwMode="gray">
          <a:xfrm>
            <a:off x="2538413" y="1663040"/>
            <a:ext cx="682625" cy="682625"/>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p>
        </p:txBody>
      </p:sp>
      <p:sp>
        <p:nvSpPr>
          <p:cNvPr id="56" name="Oval 87"/>
          <p:cNvSpPr>
            <a:spLocks noChangeArrowheads="1"/>
          </p:cNvSpPr>
          <p:nvPr/>
        </p:nvSpPr>
        <p:spPr bwMode="gray">
          <a:xfrm>
            <a:off x="2547938" y="1705291"/>
            <a:ext cx="665162" cy="666750"/>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p>
        </p:txBody>
      </p:sp>
      <p:sp>
        <p:nvSpPr>
          <p:cNvPr id="57" name="Oval 88"/>
          <p:cNvSpPr>
            <a:spLocks noChangeArrowheads="1"/>
          </p:cNvSpPr>
          <p:nvPr/>
        </p:nvSpPr>
        <p:spPr bwMode="gray">
          <a:xfrm>
            <a:off x="2554288" y="1731179"/>
            <a:ext cx="633412" cy="622300"/>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p>
        </p:txBody>
      </p:sp>
      <p:sp>
        <p:nvSpPr>
          <p:cNvPr id="58" name="Oval 89"/>
          <p:cNvSpPr>
            <a:spLocks noChangeArrowheads="1"/>
          </p:cNvSpPr>
          <p:nvPr/>
        </p:nvSpPr>
        <p:spPr bwMode="gray">
          <a:xfrm>
            <a:off x="2530272" y="1793628"/>
            <a:ext cx="563563" cy="503238"/>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en-US"/>
          </a:p>
        </p:txBody>
      </p:sp>
      <p:sp>
        <p:nvSpPr>
          <p:cNvPr id="59" name="Text Box 90"/>
          <p:cNvSpPr txBox="1">
            <a:spLocks noChangeArrowheads="1"/>
          </p:cNvSpPr>
          <p:nvPr/>
        </p:nvSpPr>
        <p:spPr bwMode="gray">
          <a:xfrm>
            <a:off x="2250058" y="1786857"/>
            <a:ext cx="1458797" cy="646331"/>
          </a:xfrm>
          <a:prstGeom prst="rect">
            <a:avLst/>
          </a:prstGeom>
          <a:noFill/>
          <a:ln w="9525" algn="ctr">
            <a:noFill/>
            <a:miter lim="800000"/>
            <a:headEnd/>
            <a:tailEnd/>
          </a:ln>
          <a:effectLst/>
        </p:spPr>
        <p:txBody>
          <a:bodyPr wrap="none">
            <a:spAutoFit/>
          </a:bodyPr>
          <a:lstStyle/>
          <a:p>
            <a:pPr algn="ctr"/>
            <a:r>
              <a:rPr lang="en-US" b="1" dirty="0">
                <a:solidFill>
                  <a:srgbClr val="000000"/>
                </a:solidFill>
                <a:latin typeface="+mj-lt"/>
              </a:rPr>
              <a:t>Step 1: Early  </a:t>
            </a:r>
          </a:p>
          <a:p>
            <a:pPr algn="ctr"/>
            <a:r>
              <a:rPr lang="en-US" b="1" dirty="0">
                <a:solidFill>
                  <a:srgbClr val="000000"/>
                </a:solidFill>
                <a:latin typeface="+mj-lt"/>
              </a:rPr>
              <a:t>Warning </a:t>
            </a:r>
            <a:endParaRPr lang="en-US" b="1" dirty="0">
              <a:latin typeface="+mj-lt"/>
            </a:endParaRPr>
          </a:p>
        </p:txBody>
      </p:sp>
      <p:sp>
        <p:nvSpPr>
          <p:cNvPr id="60" name="Text Box 90"/>
          <p:cNvSpPr txBox="1">
            <a:spLocks noChangeArrowheads="1"/>
          </p:cNvSpPr>
          <p:nvPr/>
        </p:nvSpPr>
        <p:spPr bwMode="gray">
          <a:xfrm>
            <a:off x="701638" y="2556160"/>
            <a:ext cx="1377300" cy="646331"/>
          </a:xfrm>
          <a:prstGeom prst="rect">
            <a:avLst/>
          </a:prstGeom>
          <a:noFill/>
          <a:ln w="9525" algn="ctr">
            <a:noFill/>
            <a:miter lim="800000"/>
            <a:headEnd/>
            <a:tailEnd/>
          </a:ln>
          <a:effectLst/>
        </p:spPr>
        <p:txBody>
          <a:bodyPr wrap="none">
            <a:spAutoFit/>
          </a:bodyPr>
          <a:lstStyle/>
          <a:p>
            <a:pPr algn="ctr"/>
            <a:r>
              <a:rPr lang="en-US" b="1" dirty="0">
                <a:solidFill>
                  <a:srgbClr val="000000"/>
                </a:solidFill>
                <a:latin typeface="+mj-lt"/>
              </a:rPr>
              <a:t>Step 2: Early</a:t>
            </a:r>
          </a:p>
          <a:p>
            <a:pPr algn="ctr"/>
            <a:r>
              <a:rPr lang="en-US" b="1" dirty="0">
                <a:solidFill>
                  <a:srgbClr val="000000"/>
                </a:solidFill>
                <a:latin typeface="+mj-lt"/>
              </a:rPr>
              <a:t>Action</a:t>
            </a:r>
          </a:p>
        </p:txBody>
      </p:sp>
      <p:sp>
        <p:nvSpPr>
          <p:cNvPr id="61" name="Text Box 90"/>
          <p:cNvSpPr txBox="1">
            <a:spLocks noChangeArrowheads="1"/>
          </p:cNvSpPr>
          <p:nvPr/>
        </p:nvSpPr>
        <p:spPr bwMode="gray">
          <a:xfrm>
            <a:off x="743550" y="4068191"/>
            <a:ext cx="1837349" cy="646331"/>
          </a:xfrm>
          <a:prstGeom prst="rect">
            <a:avLst/>
          </a:prstGeom>
          <a:noFill/>
          <a:ln w="9525" algn="ctr">
            <a:noFill/>
            <a:miter lim="800000"/>
            <a:headEnd/>
            <a:tailEnd/>
          </a:ln>
          <a:effectLst/>
        </p:spPr>
        <p:txBody>
          <a:bodyPr wrap="none">
            <a:spAutoFit/>
          </a:bodyPr>
          <a:lstStyle/>
          <a:p>
            <a:pPr algn="ctr"/>
            <a:r>
              <a:rPr lang="en-US" b="1" dirty="0">
                <a:latin typeface="+mj-lt"/>
              </a:rPr>
              <a:t>Step 3: Minimum</a:t>
            </a:r>
          </a:p>
          <a:p>
            <a:pPr algn="ctr"/>
            <a:r>
              <a:rPr lang="en-US" b="1" dirty="0">
                <a:latin typeface="+mj-lt"/>
              </a:rPr>
              <a:t>Loss</a:t>
            </a:r>
          </a:p>
        </p:txBody>
      </p:sp>
      <p:sp>
        <p:nvSpPr>
          <p:cNvPr id="62" name="Text Box 90"/>
          <p:cNvSpPr txBox="1">
            <a:spLocks noChangeArrowheads="1"/>
          </p:cNvSpPr>
          <p:nvPr/>
        </p:nvSpPr>
        <p:spPr bwMode="gray">
          <a:xfrm>
            <a:off x="2929424" y="4360929"/>
            <a:ext cx="1505641" cy="1015663"/>
          </a:xfrm>
          <a:prstGeom prst="rect">
            <a:avLst/>
          </a:prstGeom>
          <a:noFill/>
          <a:ln w="9525" algn="ctr">
            <a:noFill/>
            <a:miter lim="800000"/>
            <a:headEnd/>
            <a:tailEnd/>
          </a:ln>
          <a:effectLst/>
        </p:spPr>
        <p:txBody>
          <a:bodyPr wrap="none">
            <a:spAutoFit/>
          </a:bodyPr>
          <a:lstStyle/>
          <a:p>
            <a:pPr algn="ctr"/>
            <a:endParaRPr lang="en-US" sz="2000" b="1" dirty="0">
              <a:solidFill>
                <a:srgbClr val="000000"/>
              </a:solidFill>
              <a:latin typeface="+mj-lt"/>
            </a:endParaRPr>
          </a:p>
          <a:p>
            <a:pPr algn="ctr"/>
            <a:r>
              <a:rPr lang="en-US" sz="2000" b="1" dirty="0">
                <a:solidFill>
                  <a:srgbClr val="000000"/>
                </a:solidFill>
                <a:latin typeface="+mj-lt"/>
              </a:rPr>
              <a:t>Step 4: Early </a:t>
            </a:r>
          </a:p>
          <a:p>
            <a:pPr algn="ctr"/>
            <a:r>
              <a:rPr lang="en-US" sz="2000" b="1" dirty="0">
                <a:solidFill>
                  <a:srgbClr val="000000"/>
                </a:solidFill>
                <a:latin typeface="+mj-lt"/>
              </a:rPr>
              <a:t>Recovery</a:t>
            </a:r>
            <a:endParaRPr lang="en-US" sz="2000" dirty="0">
              <a:latin typeface="+mj-lt"/>
            </a:endParaRPr>
          </a:p>
        </p:txBody>
      </p:sp>
      <p:sp>
        <p:nvSpPr>
          <p:cNvPr id="67" name="Text Box 90"/>
          <p:cNvSpPr txBox="1">
            <a:spLocks noChangeArrowheads="1"/>
          </p:cNvSpPr>
          <p:nvPr/>
        </p:nvSpPr>
        <p:spPr bwMode="gray">
          <a:xfrm>
            <a:off x="4333136" y="5167325"/>
            <a:ext cx="1868345" cy="523220"/>
          </a:xfrm>
          <a:prstGeom prst="rect">
            <a:avLst/>
          </a:prstGeom>
          <a:noFill/>
          <a:ln w="9525" algn="ctr">
            <a:noFill/>
            <a:miter lim="800000"/>
            <a:headEnd/>
            <a:tailEnd/>
          </a:ln>
          <a:effectLst/>
        </p:spPr>
        <p:txBody>
          <a:bodyPr wrap="none">
            <a:spAutoFit/>
          </a:bodyPr>
          <a:lstStyle/>
          <a:p>
            <a:pPr algn="ctr"/>
            <a:r>
              <a:rPr lang="en-US" sz="1400" b="1" dirty="0">
                <a:solidFill>
                  <a:srgbClr val="000000"/>
                </a:solidFill>
                <a:latin typeface="+mj-lt"/>
              </a:rPr>
              <a:t>SCIENCE + </a:t>
            </a:r>
          </a:p>
          <a:p>
            <a:pPr algn="ctr"/>
            <a:r>
              <a:rPr lang="en-US" sz="1400" b="1" dirty="0">
                <a:solidFill>
                  <a:srgbClr val="000000"/>
                </a:solidFill>
                <a:latin typeface="+mj-lt"/>
              </a:rPr>
              <a:t>LOCAL KNOW-HOW</a:t>
            </a:r>
            <a:endParaRPr lang="en-US" dirty="0">
              <a:latin typeface="+mj-lt"/>
            </a:endParaRPr>
          </a:p>
        </p:txBody>
      </p:sp>
      <p:sp>
        <p:nvSpPr>
          <p:cNvPr id="2" name="Title 1"/>
          <p:cNvSpPr>
            <a:spLocks noGrp="1"/>
          </p:cNvSpPr>
          <p:nvPr>
            <p:ph type="title"/>
          </p:nvPr>
        </p:nvSpPr>
        <p:spPr/>
        <p:txBody>
          <a:bodyPr>
            <a:normAutofit fontScale="90000"/>
          </a:bodyPr>
          <a:lstStyle/>
          <a:p>
            <a:pPr algn="l"/>
            <a:r>
              <a:rPr lang="en-US" dirty="0"/>
              <a:t>Implementation of Community Disaster Preparedness</a:t>
            </a:r>
          </a:p>
        </p:txBody>
      </p:sp>
      <p:sp>
        <p:nvSpPr>
          <p:cNvPr id="3" name="Slide Number Placeholder 2"/>
          <p:cNvSpPr>
            <a:spLocks noGrp="1"/>
          </p:cNvSpPr>
          <p:nvPr>
            <p:ph type="sldNum" sz="quarter" idx="12"/>
          </p:nvPr>
        </p:nvSpPr>
        <p:spPr/>
        <p:txBody>
          <a:bodyPr/>
          <a:lstStyle/>
          <a:p>
            <a:fld id="{B0E267D1-57F8-CC47-8B0E-276717336712}" type="slidenum">
              <a:rPr lang="en-US" smtClean="0"/>
              <a:pPr/>
              <a:t>19</a:t>
            </a:fld>
            <a:endParaRPr lang="en-US" dirty="0"/>
          </a:p>
        </p:txBody>
      </p:sp>
      <p:pic>
        <p:nvPicPr>
          <p:cNvPr id="47" name="Picture 46"/>
          <p:cNvPicPr>
            <a:picLocks noChangeAspect="1"/>
          </p:cNvPicPr>
          <p:nvPr/>
        </p:nvPicPr>
        <p:blipFill>
          <a:blip r:embed="rId3"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776413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Disaster Prevention and Mitigation Efforts of DOST</a:t>
            </a:r>
          </a:p>
        </p:txBody>
      </p:sp>
      <p:sp>
        <p:nvSpPr>
          <p:cNvPr id="3" name="Subtitle 2"/>
          <p:cNvSpPr>
            <a:spLocks noGrp="1"/>
          </p:cNvSpPr>
          <p:nvPr>
            <p:ph type="subTitle" idx="1"/>
          </p:nvPr>
        </p:nvSpPr>
        <p:spPr>
          <a:xfrm>
            <a:off x="1371600" y="3886200"/>
            <a:ext cx="7086600" cy="1752600"/>
          </a:xfrm>
        </p:spPr>
        <p:txBody>
          <a:bodyPr>
            <a:normAutofit/>
          </a:bodyPr>
          <a:lstStyle/>
          <a:p>
            <a:pPr algn="r"/>
            <a:endParaRPr lang="en-US" sz="1800" dirty="0"/>
          </a:p>
          <a:p>
            <a:pPr algn="r"/>
            <a:endParaRPr lang="en-US" sz="1800" dirty="0"/>
          </a:p>
          <a:p>
            <a:pPr algn="r"/>
            <a:r>
              <a:rPr lang="en-US" sz="1800" dirty="0"/>
              <a:t>ALAN C. TAULE</a:t>
            </a:r>
          </a:p>
          <a:p>
            <a:pPr algn="r"/>
            <a:r>
              <a:rPr lang="en-US" sz="1800" dirty="0"/>
              <a:t>Department of Science and Technology</a:t>
            </a:r>
          </a:p>
        </p:txBody>
      </p:sp>
      <p:pic>
        <p:nvPicPr>
          <p:cNvPr id="4" name="Picture 3"/>
          <p:cNvPicPr>
            <a:picLocks noChangeAspect="1"/>
          </p:cNvPicPr>
          <p:nvPr/>
        </p:nvPicPr>
        <p:blipFill>
          <a:blip r:embed="rId2"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122201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68560"/>
            <a:ext cx="8229600" cy="1143000"/>
          </a:xfrm>
        </p:spPr>
        <p:txBody>
          <a:bodyPr>
            <a:normAutofit fontScale="90000"/>
          </a:bodyPr>
          <a:lstStyle/>
          <a:p>
            <a:r>
              <a:rPr lang="en-US" dirty="0"/>
              <a:t>4-Point Agenda for Community Preparedness</a:t>
            </a:r>
          </a:p>
        </p:txBody>
      </p:sp>
      <p:sp>
        <p:nvSpPr>
          <p:cNvPr id="4" name="Content Placeholder 3"/>
          <p:cNvSpPr>
            <a:spLocks noGrp="1"/>
          </p:cNvSpPr>
          <p:nvPr>
            <p:ph idx="1"/>
          </p:nvPr>
        </p:nvSpPr>
        <p:spPr>
          <a:xfrm>
            <a:off x="457200" y="1774376"/>
            <a:ext cx="8452338" cy="4525963"/>
          </a:xfrm>
        </p:spPr>
        <p:txBody>
          <a:bodyPr/>
          <a:lstStyle/>
          <a:p>
            <a:pPr marL="0" indent="0">
              <a:buNone/>
            </a:pPr>
            <a:endParaRPr lang="en-US" dirty="0"/>
          </a:p>
          <a:p>
            <a:pPr marL="0" indent="0">
              <a:buNone/>
            </a:pPr>
            <a:r>
              <a:rPr lang="en-US" dirty="0"/>
              <a:t>1.</a:t>
            </a:r>
            <a:r>
              <a:rPr lang="en-US" sz="3600" dirty="0"/>
              <a:t> Increase local risk knowledge</a:t>
            </a:r>
          </a:p>
          <a:p>
            <a:pPr marL="0" indent="0">
              <a:buNone/>
            </a:pPr>
            <a:r>
              <a:rPr lang="en-US" sz="3600" dirty="0"/>
              <a:t>2. Capacitate hazards monitoring</a:t>
            </a:r>
          </a:p>
          <a:p>
            <a:pPr marL="0" indent="0">
              <a:buNone/>
            </a:pPr>
            <a:r>
              <a:rPr lang="en-US" sz="3600" dirty="0"/>
              <a:t>3. </a:t>
            </a:r>
            <a:r>
              <a:rPr lang="en-US" sz="3400" dirty="0"/>
              <a:t>Test warning and communications protocol</a:t>
            </a:r>
          </a:p>
          <a:p>
            <a:pPr marL="0" indent="0">
              <a:buNone/>
            </a:pPr>
            <a:r>
              <a:rPr lang="en-US" sz="3600" dirty="0"/>
              <a:t>4. Build response capability</a:t>
            </a:r>
            <a:endParaRPr lang="en-US" dirty="0"/>
          </a:p>
        </p:txBody>
      </p:sp>
      <p:sp>
        <p:nvSpPr>
          <p:cNvPr id="2" name="Slide Number Placeholder 1"/>
          <p:cNvSpPr>
            <a:spLocks noGrp="1"/>
          </p:cNvSpPr>
          <p:nvPr>
            <p:ph type="sldNum" sz="quarter" idx="12"/>
          </p:nvPr>
        </p:nvSpPr>
        <p:spPr/>
        <p:txBody>
          <a:bodyPr/>
          <a:lstStyle/>
          <a:p>
            <a:fld id="{B0E267D1-57F8-CC47-8B0E-276717336712}" type="slidenum">
              <a:rPr lang="en-US" smtClean="0"/>
              <a:pPr/>
              <a:t>20</a:t>
            </a:fld>
            <a:endParaRPr lang="en-US"/>
          </a:p>
        </p:txBody>
      </p:sp>
      <p:pic>
        <p:nvPicPr>
          <p:cNvPr id="7" name="Picture 6"/>
          <p:cNvPicPr>
            <a:picLocks noChangeAspect="1"/>
          </p:cNvPicPr>
          <p:nvPr/>
        </p:nvPicPr>
        <p:blipFill>
          <a:blip r:embed="rId2"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1322606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Better Early Warning System and Information Channels</a:t>
            </a:r>
          </a:p>
        </p:txBody>
      </p:sp>
      <p:sp>
        <p:nvSpPr>
          <p:cNvPr id="3" name="Content Placeholder 2"/>
          <p:cNvSpPr>
            <a:spLocks noGrp="1"/>
          </p:cNvSpPr>
          <p:nvPr>
            <p:ph idx="1"/>
          </p:nvPr>
        </p:nvSpPr>
        <p:spPr/>
        <p:txBody>
          <a:bodyPr>
            <a:normAutofit lnSpcReduction="10000"/>
          </a:bodyPr>
          <a:lstStyle/>
          <a:p>
            <a:r>
              <a:rPr lang="en-US" dirty="0"/>
              <a:t>Complement PAGASA weather information with CBFEWS (community-based flood early warning systems) and lists of communities at risk of danger (killer factors) from natural hazards</a:t>
            </a:r>
          </a:p>
          <a:p>
            <a:r>
              <a:rPr lang="en-US" dirty="0"/>
              <a:t>Increase the capacity of local communities to understand early warning systems</a:t>
            </a:r>
          </a:p>
          <a:p>
            <a:r>
              <a:rPr lang="en-US" dirty="0"/>
              <a:t>Move from current forecasting capability to long-term business and service continuity</a:t>
            </a:r>
          </a:p>
        </p:txBody>
      </p:sp>
      <p:pic>
        <p:nvPicPr>
          <p:cNvPr id="4" name="Picture 3"/>
          <p:cNvPicPr>
            <a:picLocks noChangeAspect="1"/>
          </p:cNvPicPr>
          <p:nvPr/>
        </p:nvPicPr>
        <p:blipFill>
          <a:blip r:embed="rId2"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339299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Forecasting Across Timescales</a:t>
            </a:r>
          </a:p>
        </p:txBody>
      </p:sp>
      <p:sp>
        <p:nvSpPr>
          <p:cNvPr id="3" name="Content Placeholder 2"/>
          <p:cNvSpPr>
            <a:spLocks noGrp="1"/>
          </p:cNvSpPr>
          <p:nvPr>
            <p:ph idx="1"/>
          </p:nvPr>
        </p:nvSpPr>
        <p:spPr/>
        <p:txBody>
          <a:bodyPr>
            <a:normAutofit fontScale="92500"/>
          </a:bodyPr>
          <a:lstStyle/>
          <a:p>
            <a:r>
              <a:rPr lang="en-US" dirty="0"/>
              <a:t>Through PAGASA, DOST is ramping up efforts for responsive and relevant research in support of  the country’s climate change adaptation (CCA) and disaster risk reduction (DRR) efforts</a:t>
            </a:r>
          </a:p>
          <a:p>
            <a:r>
              <a:rPr lang="en-US" dirty="0"/>
              <a:t>Forecasting capabilities now can model storm surges 48 hours before landfall to guide disaster responders and communities.</a:t>
            </a:r>
          </a:p>
          <a:p>
            <a:r>
              <a:rPr lang="en-US" dirty="0"/>
              <a:t>Assist LGU’s in establishing recovery time objectives</a:t>
            </a:r>
          </a:p>
          <a:p>
            <a:endParaRPr lang="en-US" dirty="0"/>
          </a:p>
          <a:p>
            <a:endParaRPr lang="en-US" dirty="0"/>
          </a:p>
        </p:txBody>
      </p:sp>
      <p:pic>
        <p:nvPicPr>
          <p:cNvPr id="5" name="Picture 4"/>
          <p:cNvPicPr>
            <a:picLocks noChangeAspect="1"/>
          </p:cNvPicPr>
          <p:nvPr/>
        </p:nvPicPr>
        <p:blipFill>
          <a:blip r:embed="rId2"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2067986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 y="-17472"/>
            <a:ext cx="9287218" cy="1956440"/>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 y="1927191"/>
            <a:ext cx="9143997" cy="447675"/>
          </a:xfrm>
          <a:prstGeom prst="rect">
            <a:avLst/>
          </a:prstGeom>
          <a:noFill/>
          <a:ln w="9525">
            <a:noFill/>
            <a:miter lim="800000"/>
            <a:headEnd/>
            <a:tailEnd/>
          </a:ln>
        </p:spPr>
      </p:pic>
      <p:pic>
        <p:nvPicPr>
          <p:cNvPr id="4" name="Picture 3" descr="animation.gif"/>
          <p:cNvPicPr>
            <a:picLocks noChangeAspect="1"/>
          </p:cNvPicPr>
          <p:nvPr/>
        </p:nvPicPr>
        <p:blipFill>
          <a:blip r:embed="rId4"/>
          <a:stretch>
            <a:fillRect/>
          </a:stretch>
        </p:blipFill>
        <p:spPr>
          <a:xfrm>
            <a:off x="13460" y="1685466"/>
            <a:ext cx="4073789" cy="5591276"/>
          </a:xfrm>
          <a:prstGeom prst="rect">
            <a:avLst/>
          </a:prstGeom>
        </p:spPr>
      </p:pic>
      <p:sp>
        <p:nvSpPr>
          <p:cNvPr id="6" name="Rectangle 5"/>
          <p:cNvSpPr/>
          <p:nvPr/>
        </p:nvSpPr>
        <p:spPr>
          <a:xfrm>
            <a:off x="980501" y="0"/>
            <a:ext cx="815248" cy="23748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2"/>
          <p:cNvPicPr>
            <a:picLocks noChangeAspect="1" noChangeArrowheads="1"/>
          </p:cNvPicPr>
          <p:nvPr/>
        </p:nvPicPr>
        <p:blipFill>
          <a:blip r:embed="rId5"/>
          <a:srcRect/>
          <a:stretch>
            <a:fillRect/>
          </a:stretch>
        </p:blipFill>
        <p:spPr bwMode="auto">
          <a:xfrm>
            <a:off x="4057997" y="2429951"/>
            <a:ext cx="4757170" cy="4347069"/>
          </a:xfrm>
          <a:prstGeom prst="rect">
            <a:avLst/>
          </a:prstGeom>
          <a:noFill/>
          <a:ln w="9525">
            <a:noFill/>
            <a:miter lim="800000"/>
            <a:headEnd/>
            <a:tailEnd/>
          </a:ln>
        </p:spPr>
      </p:pic>
      <p:pic>
        <p:nvPicPr>
          <p:cNvPr id="7" name="Picture 6"/>
          <p:cNvPicPr>
            <a:picLocks noChangeAspect="1"/>
          </p:cNvPicPr>
          <p:nvPr/>
        </p:nvPicPr>
        <p:blipFill>
          <a:blip r:embed="rId6"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46903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 y="-17472"/>
            <a:ext cx="9287218" cy="1956440"/>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 y="1927191"/>
            <a:ext cx="9143997" cy="447675"/>
          </a:xfrm>
          <a:prstGeom prst="rect">
            <a:avLst/>
          </a:prstGeom>
          <a:noFill/>
          <a:ln w="9525">
            <a:noFill/>
            <a:miter lim="800000"/>
            <a:headEnd/>
            <a:tailEnd/>
          </a:ln>
        </p:spPr>
      </p:pic>
      <p:sp>
        <p:nvSpPr>
          <p:cNvPr id="7" name="Rectangle 6"/>
          <p:cNvSpPr/>
          <p:nvPr/>
        </p:nvSpPr>
        <p:spPr>
          <a:xfrm>
            <a:off x="1793921" y="9179"/>
            <a:ext cx="815248" cy="23748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pic>
        <p:nvPicPr>
          <p:cNvPr id="1028" name="Picture 4"/>
          <p:cNvPicPr>
            <a:picLocks noChangeAspect="1" noChangeArrowheads="1"/>
          </p:cNvPicPr>
          <p:nvPr/>
        </p:nvPicPr>
        <p:blipFill>
          <a:blip r:embed="rId4" cstate="print"/>
          <a:srcRect/>
          <a:stretch>
            <a:fillRect/>
          </a:stretch>
        </p:blipFill>
        <p:spPr bwMode="auto">
          <a:xfrm>
            <a:off x="1089495" y="2428113"/>
            <a:ext cx="3235340" cy="447395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427553" y="2456758"/>
            <a:ext cx="746011" cy="4379208"/>
          </a:xfrm>
          <a:prstGeom prst="rect">
            <a:avLst/>
          </a:prstGeom>
          <a:noFill/>
          <a:ln w="9525">
            <a:noFill/>
            <a:miter lim="800000"/>
            <a:headEnd/>
            <a:tailEnd/>
          </a:ln>
        </p:spPr>
      </p:pic>
      <p:sp>
        <p:nvSpPr>
          <p:cNvPr id="17" name="TextBox 16"/>
          <p:cNvSpPr txBox="1"/>
          <p:nvPr/>
        </p:nvSpPr>
        <p:spPr>
          <a:xfrm>
            <a:off x="4654655" y="2985565"/>
            <a:ext cx="4501591" cy="3323987"/>
          </a:xfrm>
          <a:prstGeom prst="rect">
            <a:avLst/>
          </a:prstGeom>
          <a:noFill/>
        </p:spPr>
        <p:txBody>
          <a:bodyPr wrap="square" rtlCol="0">
            <a:spAutoFit/>
          </a:bodyPr>
          <a:lstStyle/>
          <a:p>
            <a:r>
              <a:rPr lang="en-US" sz="3200" dirty="0"/>
              <a:t>Forecast volume of accumulated rainfall over 24 hours per watershed to give a flood warning lead time by at least a day. </a:t>
            </a:r>
          </a:p>
          <a:p>
            <a:endParaRPr lang="en-US" u="sng" dirty="0"/>
          </a:p>
        </p:txBody>
      </p:sp>
      <p:sp>
        <p:nvSpPr>
          <p:cNvPr id="33" name="TextBox 32"/>
          <p:cNvSpPr txBox="1"/>
          <p:nvPr/>
        </p:nvSpPr>
        <p:spPr>
          <a:xfrm>
            <a:off x="7700790" y="2373017"/>
            <a:ext cx="1362104" cy="461665"/>
          </a:xfrm>
          <a:prstGeom prst="rect">
            <a:avLst/>
          </a:prstGeom>
          <a:noFill/>
        </p:spPr>
        <p:txBody>
          <a:bodyPr wrap="none" rtlCol="0">
            <a:spAutoFit/>
          </a:bodyPr>
          <a:lstStyle/>
          <a:p>
            <a:r>
              <a:rPr lang="en-US" sz="2400" dirty="0"/>
              <a:t>Examples</a:t>
            </a:r>
          </a:p>
        </p:txBody>
      </p:sp>
      <p:sp>
        <p:nvSpPr>
          <p:cNvPr id="9" name="TextBox 8"/>
          <p:cNvSpPr txBox="1"/>
          <p:nvPr/>
        </p:nvSpPr>
        <p:spPr>
          <a:xfrm rot="16200000">
            <a:off x="-860585" y="4439796"/>
            <a:ext cx="2206951" cy="369332"/>
          </a:xfrm>
          <a:prstGeom prst="rect">
            <a:avLst/>
          </a:prstGeom>
          <a:noFill/>
        </p:spPr>
        <p:txBody>
          <a:bodyPr wrap="none" rtlCol="0">
            <a:spAutoFit/>
          </a:bodyPr>
          <a:lstStyle/>
          <a:p>
            <a:r>
              <a:rPr lang="en-US" dirty="0"/>
              <a:t>Rainfall in millimeters</a:t>
            </a:r>
          </a:p>
        </p:txBody>
      </p:sp>
      <p:pic>
        <p:nvPicPr>
          <p:cNvPr id="10" name="Picture 9"/>
          <p:cNvPicPr>
            <a:picLocks noChangeAspect="1"/>
          </p:cNvPicPr>
          <p:nvPr/>
        </p:nvPicPr>
        <p:blipFill>
          <a:blip r:embed="rId6" cstate="print"/>
          <a:stretch>
            <a:fillRect/>
          </a:stretch>
        </p:blipFill>
        <p:spPr>
          <a:xfrm>
            <a:off x="7973648" y="166944"/>
            <a:ext cx="969104" cy="969104"/>
          </a:xfrm>
          <a:prstGeom prst="rect">
            <a:avLst/>
          </a:prstGeom>
        </p:spPr>
      </p:pic>
    </p:spTree>
    <p:extLst>
      <p:ext uri="{BB962C8B-B14F-4D97-AF65-F5344CB8AC3E}">
        <p14:creationId xmlns:p14="http://schemas.microsoft.com/office/powerpoint/2010/main" val="3993342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 y="-17472"/>
            <a:ext cx="9287218" cy="1956440"/>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 y="1927191"/>
            <a:ext cx="9143997" cy="447675"/>
          </a:xfrm>
          <a:prstGeom prst="rect">
            <a:avLst/>
          </a:prstGeom>
          <a:noFill/>
          <a:ln w="9525">
            <a:noFill/>
            <a:miter lim="800000"/>
            <a:headEnd/>
            <a:tailEnd/>
          </a:ln>
        </p:spPr>
      </p:pic>
      <p:sp>
        <p:nvSpPr>
          <p:cNvPr id="7" name="Rectangle 6"/>
          <p:cNvSpPr/>
          <p:nvPr/>
        </p:nvSpPr>
        <p:spPr>
          <a:xfrm>
            <a:off x="1793921" y="9179"/>
            <a:ext cx="815248" cy="23748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33" name="TextBox 32"/>
          <p:cNvSpPr txBox="1"/>
          <p:nvPr/>
        </p:nvSpPr>
        <p:spPr>
          <a:xfrm>
            <a:off x="7700790" y="2373017"/>
            <a:ext cx="1362104" cy="461665"/>
          </a:xfrm>
          <a:prstGeom prst="rect">
            <a:avLst/>
          </a:prstGeom>
          <a:noFill/>
        </p:spPr>
        <p:txBody>
          <a:bodyPr wrap="none" rtlCol="0">
            <a:spAutoFit/>
          </a:bodyPr>
          <a:lstStyle/>
          <a:p>
            <a:r>
              <a:rPr lang="en-US" sz="2400" dirty="0"/>
              <a:t>Examples</a:t>
            </a:r>
          </a:p>
        </p:txBody>
      </p:sp>
      <p:pic>
        <p:nvPicPr>
          <p:cNvPr id="9" name="Picture 8" descr="C:\Users\SEEE\Google Drive\Maps\CDO Flood Depth Maps 2013 and 2020 Complete and 2050 Not yet Complete\2013\CDO 5 Years.png"/>
          <p:cNvPicPr/>
          <p:nvPr/>
        </p:nvPicPr>
        <p:blipFill rotWithShape="1">
          <a:blip r:embed="rId4" cstate="print">
            <a:extLst>
              <a:ext uri="{28A0092B-C50C-407E-A947-70E740481C1C}">
                <a14:useLocalDpi xmlns:a14="http://schemas.microsoft.com/office/drawing/2010/main" val="0"/>
              </a:ext>
            </a:extLst>
          </a:blip>
          <a:srcRect l="4965" t="2895" r="32949" b="3569"/>
          <a:stretch/>
        </p:blipFill>
        <p:spPr bwMode="auto">
          <a:xfrm>
            <a:off x="705080" y="2555912"/>
            <a:ext cx="2327819" cy="4210221"/>
          </a:xfrm>
          <a:prstGeom prst="rect">
            <a:avLst/>
          </a:prstGeom>
          <a:noFill/>
          <a:ln>
            <a:noFill/>
          </a:ln>
        </p:spPr>
      </p:pic>
      <p:sp>
        <p:nvSpPr>
          <p:cNvPr id="10" name="TextBox 9"/>
          <p:cNvSpPr txBox="1"/>
          <p:nvPr/>
        </p:nvSpPr>
        <p:spPr>
          <a:xfrm>
            <a:off x="584200" y="2388908"/>
            <a:ext cx="2710999" cy="400110"/>
          </a:xfrm>
          <a:prstGeom prst="rect">
            <a:avLst/>
          </a:prstGeom>
          <a:solidFill>
            <a:schemeClr val="bg1"/>
          </a:solidFill>
        </p:spPr>
        <p:txBody>
          <a:bodyPr wrap="none" rtlCol="0">
            <a:spAutoFit/>
          </a:bodyPr>
          <a:lstStyle/>
          <a:p>
            <a:pPr algn="ctr"/>
            <a:r>
              <a:rPr lang="en-US" sz="2000" b="1" u="sng" dirty="0"/>
              <a:t>129mm rainfall in 24hrs</a:t>
            </a:r>
          </a:p>
        </p:txBody>
      </p:sp>
      <p:sp>
        <p:nvSpPr>
          <p:cNvPr id="12" name="Title 5"/>
          <p:cNvSpPr txBox="1">
            <a:spLocks/>
          </p:cNvSpPr>
          <p:nvPr/>
        </p:nvSpPr>
        <p:spPr>
          <a:xfrm>
            <a:off x="393700" y="261938"/>
            <a:ext cx="8229600" cy="296862"/>
          </a:xfrm>
          <a:prstGeom prst="rect">
            <a:avLst/>
          </a:prstGeom>
        </p:spPr>
        <p:txBody>
          <a:bodyPr>
            <a:normAutofit fontScale="300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sng" strike="noStrike" kern="1200" cap="none" spc="0" normalizeH="0" baseline="0" noProof="0">
                <a:ln>
                  <a:noFill/>
                </a:ln>
                <a:solidFill>
                  <a:schemeClr val="tx1"/>
                </a:solidFill>
                <a:effectLst/>
                <a:uLnTx/>
                <a:uFillTx/>
                <a:latin typeface="+mj-lt"/>
                <a:ea typeface="+mj-ea"/>
                <a:cs typeface="+mj-cs"/>
              </a:rPr>
              <a:t>Proposed Flood Advisory System</a:t>
            </a:r>
            <a:endParaRPr kumimoji="0" lang="en-US" sz="4400" b="0" i="0" u="sng" strike="noStrike" kern="1200" cap="none" spc="0" normalizeH="0" baseline="0" noProof="0" dirty="0">
              <a:ln>
                <a:noFill/>
              </a:ln>
              <a:solidFill>
                <a:schemeClr val="tx1"/>
              </a:solidFill>
              <a:effectLst/>
              <a:uLnTx/>
              <a:uFillTx/>
              <a:latin typeface="+mj-lt"/>
              <a:ea typeface="+mj-ea"/>
              <a:cs typeface="+mj-cs"/>
            </a:endParaRPr>
          </a:p>
        </p:txBody>
      </p:sp>
      <p:pic>
        <p:nvPicPr>
          <p:cNvPr id="13" name="Picture 12" descr="C:\Users\SEEE\Google Drive\Maps\CDO Flood Depth Maps 2013 and 2020 Complete and 2050 Not yet Complete\2013\CDO 25 Years.png"/>
          <p:cNvPicPr/>
          <p:nvPr/>
        </p:nvPicPr>
        <p:blipFill rotWithShape="1">
          <a:blip r:embed="rId5" cstate="print">
            <a:extLst>
              <a:ext uri="{28A0092B-C50C-407E-A947-70E740481C1C}">
                <a14:useLocalDpi xmlns:a14="http://schemas.microsoft.com/office/drawing/2010/main" val="0"/>
              </a:ext>
            </a:extLst>
          </a:blip>
          <a:srcRect l="4880" t="3568" r="32262" b="4137"/>
          <a:stretch/>
        </p:blipFill>
        <p:spPr bwMode="auto">
          <a:xfrm>
            <a:off x="3771862" y="2571963"/>
            <a:ext cx="2356763" cy="4168771"/>
          </a:xfrm>
          <a:prstGeom prst="rect">
            <a:avLst/>
          </a:prstGeom>
          <a:noFill/>
          <a:ln>
            <a:noFill/>
          </a:ln>
        </p:spPr>
      </p:pic>
      <p:sp>
        <p:nvSpPr>
          <p:cNvPr id="14" name="TextBox 13"/>
          <p:cNvSpPr txBox="1"/>
          <p:nvPr/>
        </p:nvSpPr>
        <p:spPr>
          <a:xfrm>
            <a:off x="3596225" y="2379487"/>
            <a:ext cx="2710999" cy="400110"/>
          </a:xfrm>
          <a:prstGeom prst="rect">
            <a:avLst/>
          </a:prstGeom>
          <a:solidFill>
            <a:schemeClr val="bg1"/>
          </a:solidFill>
        </p:spPr>
        <p:txBody>
          <a:bodyPr wrap="none" rtlCol="0">
            <a:spAutoFit/>
          </a:bodyPr>
          <a:lstStyle>
            <a:defPPr>
              <a:defRPr lang="en-US"/>
            </a:defPPr>
            <a:lvl1pPr algn="ctr">
              <a:defRPr sz="2000" b="1"/>
            </a:lvl1pPr>
          </a:lstStyle>
          <a:p>
            <a:r>
              <a:rPr lang="en-US" u="sng" dirty="0"/>
              <a:t>190mm rainfall in 24hrs</a:t>
            </a:r>
          </a:p>
        </p:txBody>
      </p:sp>
      <p:pic>
        <p:nvPicPr>
          <p:cNvPr id="15" name="Picture 14" descr="C:\Users\SEEE\Google Drive\Maps\CDO Flood Depth Maps 2013 and 2020 Complete and 2050 Not yet Complete\2013\CDO 100 Years.png"/>
          <p:cNvPicPr/>
          <p:nvPr/>
        </p:nvPicPr>
        <p:blipFill rotWithShape="1">
          <a:blip r:embed="rId6" cstate="print">
            <a:extLst>
              <a:ext uri="{28A0092B-C50C-407E-A947-70E740481C1C}">
                <a14:useLocalDpi xmlns:a14="http://schemas.microsoft.com/office/drawing/2010/main" val="0"/>
              </a:ext>
            </a:extLst>
          </a:blip>
          <a:srcRect l="4443" t="2637" r="33296" b="2629"/>
          <a:stretch/>
        </p:blipFill>
        <p:spPr bwMode="auto">
          <a:xfrm>
            <a:off x="6793268" y="2567392"/>
            <a:ext cx="2256568" cy="4160642"/>
          </a:xfrm>
          <a:prstGeom prst="rect">
            <a:avLst/>
          </a:prstGeom>
          <a:noFill/>
          <a:ln>
            <a:noFill/>
          </a:ln>
        </p:spPr>
      </p:pic>
      <p:sp>
        <p:nvSpPr>
          <p:cNvPr id="16" name="TextBox 15"/>
          <p:cNvSpPr txBox="1"/>
          <p:nvPr/>
        </p:nvSpPr>
        <p:spPr>
          <a:xfrm>
            <a:off x="6535687" y="2379487"/>
            <a:ext cx="2608313" cy="369332"/>
          </a:xfrm>
          <a:prstGeom prst="rect">
            <a:avLst/>
          </a:prstGeom>
          <a:solidFill>
            <a:schemeClr val="bg1"/>
          </a:solidFill>
        </p:spPr>
        <p:txBody>
          <a:bodyPr wrap="square" rtlCol="0">
            <a:spAutoFit/>
          </a:bodyPr>
          <a:lstStyle>
            <a:defPPr>
              <a:defRPr lang="en-US"/>
            </a:defPPr>
            <a:lvl1pPr algn="ctr">
              <a:defRPr sz="2000" b="1"/>
            </a:lvl1pPr>
          </a:lstStyle>
          <a:p>
            <a:r>
              <a:rPr lang="en-US" sz="1800" u="sng" dirty="0"/>
              <a:t>240mm rainfall in 24hrs</a:t>
            </a:r>
          </a:p>
        </p:txBody>
      </p:sp>
      <p:sp>
        <p:nvSpPr>
          <p:cNvPr id="18" name="Isosceles Triangle 17"/>
          <p:cNvSpPr/>
          <p:nvPr/>
        </p:nvSpPr>
        <p:spPr>
          <a:xfrm>
            <a:off x="1669599" y="3475640"/>
            <a:ext cx="1282700" cy="1061675"/>
          </a:xfrm>
          <a:prstGeom prst="triangle">
            <a:avLst/>
          </a:prstGeom>
          <a:solidFill>
            <a:srgbClr val="FFFF66"/>
          </a:solidFill>
          <a:ln w="63500">
            <a:solidFill>
              <a:srgbClr val="FF0000"/>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4000" u="sng" dirty="0">
              <a:solidFill>
                <a:schemeClr val="tx1"/>
              </a:solidFill>
            </a:endParaRPr>
          </a:p>
        </p:txBody>
      </p:sp>
      <p:sp>
        <p:nvSpPr>
          <p:cNvPr id="19" name="Isosceles Triangle 18"/>
          <p:cNvSpPr/>
          <p:nvPr/>
        </p:nvSpPr>
        <p:spPr>
          <a:xfrm>
            <a:off x="4707793" y="3458780"/>
            <a:ext cx="1282700" cy="1061675"/>
          </a:xfrm>
          <a:prstGeom prst="triangle">
            <a:avLst/>
          </a:prstGeom>
          <a:solidFill>
            <a:srgbClr val="FFCC66"/>
          </a:solidFill>
          <a:ln w="63500">
            <a:solidFill>
              <a:srgbClr val="FF0000"/>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4000" u="sng" dirty="0">
              <a:solidFill>
                <a:schemeClr val="tx1"/>
              </a:solidFill>
            </a:endParaRPr>
          </a:p>
        </p:txBody>
      </p:sp>
      <p:sp>
        <p:nvSpPr>
          <p:cNvPr id="20" name="Isosceles Triangle 19"/>
          <p:cNvSpPr/>
          <p:nvPr/>
        </p:nvSpPr>
        <p:spPr>
          <a:xfrm>
            <a:off x="7677150" y="3496880"/>
            <a:ext cx="1282700" cy="1061675"/>
          </a:xfrm>
          <a:prstGeom prst="triangle">
            <a:avLst/>
          </a:prstGeom>
          <a:solidFill>
            <a:srgbClr val="FF6FCF"/>
          </a:solidFill>
          <a:ln w="63500">
            <a:solidFill>
              <a:srgbClr val="FF0000"/>
            </a:solidFill>
          </a:ln>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endParaRPr lang="en-US" sz="4000" u="sng" dirty="0">
              <a:solidFill>
                <a:schemeClr val="tx1"/>
              </a:solidFill>
            </a:endParaRPr>
          </a:p>
        </p:txBody>
      </p:sp>
      <p:pic>
        <p:nvPicPr>
          <p:cNvPr id="21" name="Picture 20" descr="Mandulog 100 Years.png"/>
          <p:cNvPicPr>
            <a:picLocks noChangeAspect="1"/>
          </p:cNvPicPr>
          <p:nvPr/>
        </p:nvPicPr>
        <p:blipFill rotWithShape="1">
          <a:blip r:embed="rId7" cstate="print">
            <a:extLst>
              <a:ext uri="{28A0092B-C50C-407E-A947-70E740481C1C}">
                <a14:useLocalDpi xmlns:a14="http://schemas.microsoft.com/office/drawing/2010/main"/>
              </a:ext>
            </a:extLst>
          </a:blip>
          <a:srcRect l="15331" t="50910" r="20354" b="4782"/>
          <a:stretch/>
        </p:blipFill>
        <p:spPr>
          <a:xfrm>
            <a:off x="4431398" y="5343734"/>
            <a:ext cx="1612900" cy="1384300"/>
          </a:xfrm>
          <a:prstGeom prst="rect">
            <a:avLst/>
          </a:prstGeom>
        </p:spPr>
      </p:pic>
      <p:sp>
        <p:nvSpPr>
          <p:cNvPr id="22" name="TextBox 21"/>
          <p:cNvSpPr txBox="1"/>
          <p:nvPr/>
        </p:nvSpPr>
        <p:spPr>
          <a:xfrm>
            <a:off x="1898045" y="3761185"/>
            <a:ext cx="813920" cy="830997"/>
          </a:xfrm>
          <a:prstGeom prst="rect">
            <a:avLst/>
          </a:prstGeom>
          <a:noFill/>
        </p:spPr>
        <p:txBody>
          <a:bodyPr wrap="none" rtlCol="0">
            <a:spAutoFit/>
          </a:bodyPr>
          <a:lstStyle/>
          <a:p>
            <a:pPr algn="ctr"/>
            <a:r>
              <a:rPr lang="en-US" sz="1400" u="sng" dirty="0"/>
              <a:t>Flood </a:t>
            </a:r>
            <a:br>
              <a:rPr lang="en-US" sz="1400" u="sng" dirty="0"/>
            </a:br>
            <a:r>
              <a:rPr lang="en-US" sz="1400" u="sng" dirty="0"/>
              <a:t>Advisory</a:t>
            </a:r>
          </a:p>
          <a:p>
            <a:pPr algn="ctr"/>
            <a:r>
              <a:rPr lang="en-US" sz="2000" b="1" u="sng" dirty="0"/>
              <a:t>#1</a:t>
            </a:r>
          </a:p>
        </p:txBody>
      </p:sp>
      <p:sp>
        <p:nvSpPr>
          <p:cNvPr id="23" name="TextBox 22"/>
          <p:cNvSpPr txBox="1"/>
          <p:nvPr/>
        </p:nvSpPr>
        <p:spPr>
          <a:xfrm>
            <a:off x="4951725" y="3740601"/>
            <a:ext cx="813920" cy="830997"/>
          </a:xfrm>
          <a:prstGeom prst="rect">
            <a:avLst/>
          </a:prstGeom>
          <a:noFill/>
        </p:spPr>
        <p:txBody>
          <a:bodyPr wrap="none" rtlCol="0">
            <a:spAutoFit/>
          </a:bodyPr>
          <a:lstStyle/>
          <a:p>
            <a:pPr algn="ctr"/>
            <a:r>
              <a:rPr lang="en-US" sz="1400" u="sng" dirty="0"/>
              <a:t>Flood </a:t>
            </a:r>
            <a:br>
              <a:rPr lang="en-US" sz="1400" u="sng" dirty="0"/>
            </a:br>
            <a:r>
              <a:rPr lang="en-US" sz="1400" u="sng" dirty="0"/>
              <a:t>Advisory</a:t>
            </a:r>
          </a:p>
          <a:p>
            <a:pPr algn="ctr"/>
            <a:r>
              <a:rPr lang="en-US" sz="2000" b="1" u="sng" dirty="0"/>
              <a:t>#2</a:t>
            </a:r>
          </a:p>
        </p:txBody>
      </p:sp>
      <p:sp>
        <p:nvSpPr>
          <p:cNvPr id="24" name="TextBox 23"/>
          <p:cNvSpPr txBox="1"/>
          <p:nvPr/>
        </p:nvSpPr>
        <p:spPr>
          <a:xfrm>
            <a:off x="7931992" y="3757534"/>
            <a:ext cx="813920" cy="830997"/>
          </a:xfrm>
          <a:prstGeom prst="rect">
            <a:avLst/>
          </a:prstGeom>
          <a:noFill/>
        </p:spPr>
        <p:txBody>
          <a:bodyPr wrap="none" rtlCol="0">
            <a:spAutoFit/>
          </a:bodyPr>
          <a:lstStyle/>
          <a:p>
            <a:pPr algn="ctr"/>
            <a:r>
              <a:rPr lang="en-US" sz="1400" u="sng" dirty="0"/>
              <a:t>Flood </a:t>
            </a:r>
            <a:br>
              <a:rPr lang="en-US" sz="1400" u="sng" dirty="0"/>
            </a:br>
            <a:r>
              <a:rPr lang="en-US" sz="1400" u="sng" dirty="0"/>
              <a:t>Advisory</a:t>
            </a:r>
          </a:p>
          <a:p>
            <a:pPr algn="ctr"/>
            <a:r>
              <a:rPr lang="en-US" sz="2000" b="1" u="sng" dirty="0"/>
              <a:t>#3</a:t>
            </a:r>
          </a:p>
        </p:txBody>
      </p:sp>
      <p:sp>
        <p:nvSpPr>
          <p:cNvPr id="25" name="Slide Number Placeholder 3"/>
          <p:cNvSpPr>
            <a:spLocks noGrp="1"/>
          </p:cNvSpPr>
          <p:nvPr>
            <p:ph type="sldNum" sz="quarter" idx="12"/>
          </p:nvPr>
        </p:nvSpPr>
        <p:spPr>
          <a:xfrm>
            <a:off x="6553200" y="6356350"/>
            <a:ext cx="2133600" cy="365125"/>
          </a:xfrm>
        </p:spPr>
        <p:txBody>
          <a:bodyPr/>
          <a:lstStyle/>
          <a:p>
            <a:fld id="{93857DAA-5DB6-414E-950B-E1B716DCF072}" type="slidenum">
              <a:rPr lang="en-US" u="sng" smtClean="0"/>
              <a:pPr/>
              <a:t>25</a:t>
            </a:fld>
            <a:endParaRPr lang="en-US" u="sng"/>
          </a:p>
        </p:txBody>
      </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200" y="6379177"/>
            <a:ext cx="403453" cy="402623"/>
          </a:xfrm>
          <a:prstGeom prst="rect">
            <a:avLst/>
          </a:prstGeom>
        </p:spPr>
      </p:pic>
      <p:pic>
        <p:nvPicPr>
          <p:cNvPr id="27" name="Picture 26"/>
          <p:cNvPicPr>
            <a:picLocks noChangeAspect="1"/>
          </p:cNvPicPr>
          <p:nvPr/>
        </p:nvPicPr>
        <p:blipFill>
          <a:blip r:embed="rId9"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507066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 y="-17472"/>
            <a:ext cx="9287218" cy="1956440"/>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 y="1927191"/>
            <a:ext cx="9143997" cy="447675"/>
          </a:xfrm>
          <a:prstGeom prst="rect">
            <a:avLst/>
          </a:prstGeom>
          <a:noFill/>
          <a:ln w="9525">
            <a:noFill/>
            <a:miter lim="800000"/>
            <a:headEnd/>
            <a:tailEnd/>
          </a:ln>
        </p:spPr>
      </p:pic>
      <p:sp>
        <p:nvSpPr>
          <p:cNvPr id="8" name="Rectangle 7"/>
          <p:cNvSpPr/>
          <p:nvPr/>
        </p:nvSpPr>
        <p:spPr>
          <a:xfrm>
            <a:off x="2605966" y="4562"/>
            <a:ext cx="815248" cy="23748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590800"/>
            <a:ext cx="5181600" cy="3770932"/>
          </a:xfrm>
          <a:prstGeom prst="rect">
            <a:avLst/>
          </a:prstGeom>
        </p:spPr>
      </p:pic>
      <p:sp>
        <p:nvSpPr>
          <p:cNvPr id="20" name="TextBox 19"/>
          <p:cNvSpPr txBox="1"/>
          <p:nvPr/>
        </p:nvSpPr>
        <p:spPr>
          <a:xfrm>
            <a:off x="5312462" y="3059905"/>
            <a:ext cx="3688171" cy="3046988"/>
          </a:xfrm>
          <a:prstGeom prst="rect">
            <a:avLst/>
          </a:prstGeom>
          <a:noFill/>
        </p:spPr>
        <p:txBody>
          <a:bodyPr wrap="square" rtlCol="0">
            <a:spAutoFit/>
          </a:bodyPr>
          <a:lstStyle/>
          <a:p>
            <a:r>
              <a:rPr lang="en-US" sz="3200" dirty="0"/>
              <a:t>Storm surge forecasts at least 2 days in advance;</a:t>
            </a:r>
          </a:p>
          <a:p>
            <a:r>
              <a:rPr lang="en-US" sz="3200" dirty="0"/>
              <a:t>Typhoon track, strength, warnings,  days in advance</a:t>
            </a:r>
          </a:p>
        </p:txBody>
      </p:sp>
      <p:sp>
        <p:nvSpPr>
          <p:cNvPr id="33" name="TextBox 32"/>
          <p:cNvSpPr txBox="1"/>
          <p:nvPr/>
        </p:nvSpPr>
        <p:spPr>
          <a:xfrm>
            <a:off x="7700790" y="2373017"/>
            <a:ext cx="1362104" cy="461665"/>
          </a:xfrm>
          <a:prstGeom prst="rect">
            <a:avLst/>
          </a:prstGeom>
          <a:noFill/>
        </p:spPr>
        <p:txBody>
          <a:bodyPr wrap="none" rtlCol="0">
            <a:spAutoFit/>
          </a:bodyPr>
          <a:lstStyle/>
          <a:p>
            <a:r>
              <a:rPr lang="en-US" sz="2400" dirty="0"/>
              <a:t>Examples</a:t>
            </a:r>
          </a:p>
        </p:txBody>
      </p:sp>
      <p:sp>
        <p:nvSpPr>
          <p:cNvPr id="9" name="TextBox 8"/>
          <p:cNvSpPr txBox="1"/>
          <p:nvPr/>
        </p:nvSpPr>
        <p:spPr>
          <a:xfrm rot="16200000">
            <a:off x="3249961" y="4527930"/>
            <a:ext cx="2526846" cy="369332"/>
          </a:xfrm>
          <a:prstGeom prst="rect">
            <a:avLst/>
          </a:prstGeom>
          <a:noFill/>
        </p:spPr>
        <p:txBody>
          <a:bodyPr wrap="none" rtlCol="0">
            <a:spAutoFit/>
          </a:bodyPr>
          <a:lstStyle/>
          <a:p>
            <a:r>
              <a:rPr lang="en-US" dirty="0"/>
              <a:t>Storm surge height in cm</a:t>
            </a:r>
          </a:p>
        </p:txBody>
      </p:sp>
      <p:pic>
        <p:nvPicPr>
          <p:cNvPr id="10" name="Picture 9"/>
          <p:cNvPicPr>
            <a:picLocks noChangeAspect="1"/>
          </p:cNvPicPr>
          <p:nvPr/>
        </p:nvPicPr>
        <p:blipFill>
          <a:blip r:embed="rId5"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143000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 y="-17472"/>
            <a:ext cx="9287218" cy="1956440"/>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 y="1927191"/>
            <a:ext cx="9143997" cy="447675"/>
          </a:xfrm>
          <a:prstGeom prst="rect">
            <a:avLst/>
          </a:prstGeom>
          <a:noFill/>
          <a:ln w="9525">
            <a:noFill/>
            <a:miter lim="800000"/>
            <a:headEnd/>
            <a:tailEnd/>
          </a:ln>
        </p:spPr>
      </p:pic>
      <p:sp>
        <p:nvSpPr>
          <p:cNvPr id="10" name="Rectangle 9"/>
          <p:cNvSpPr/>
          <p:nvPr/>
        </p:nvSpPr>
        <p:spPr>
          <a:xfrm>
            <a:off x="4234181" y="3665"/>
            <a:ext cx="815248" cy="23748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23"/>
          <p:cNvGrpSpPr/>
          <p:nvPr/>
        </p:nvGrpSpPr>
        <p:grpSpPr>
          <a:xfrm>
            <a:off x="212857" y="5503"/>
            <a:ext cx="8754873" cy="6304049"/>
            <a:chOff x="212857" y="5503"/>
            <a:chExt cx="8754873" cy="6304049"/>
          </a:xfrm>
        </p:grpSpPr>
        <p:sp>
          <p:nvSpPr>
            <p:cNvPr id="9" name="Rectangle 8"/>
            <p:cNvSpPr/>
            <p:nvPr/>
          </p:nvSpPr>
          <p:spPr>
            <a:xfrm>
              <a:off x="3420761" y="5503"/>
              <a:ext cx="815248" cy="23748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Rainfallwatershed_Day.jpg"/>
            <p:cNvPicPr>
              <a:picLocks noChangeAspect="1"/>
            </p:cNvPicPr>
            <p:nvPr/>
          </p:nvPicPr>
          <p:blipFill>
            <a:blip r:embed="rId4"/>
            <a:stretch>
              <a:fillRect/>
            </a:stretch>
          </p:blipFill>
          <p:spPr>
            <a:xfrm>
              <a:off x="212857" y="3037450"/>
              <a:ext cx="4912316" cy="3272102"/>
            </a:xfrm>
            <a:prstGeom prst="rect">
              <a:avLst/>
            </a:prstGeom>
          </p:spPr>
        </p:pic>
        <p:sp>
          <p:nvSpPr>
            <p:cNvPr id="23" name="TextBox 22"/>
            <p:cNvSpPr txBox="1"/>
            <p:nvPr/>
          </p:nvSpPr>
          <p:spPr>
            <a:xfrm>
              <a:off x="5277080" y="3238959"/>
              <a:ext cx="3690650" cy="2554545"/>
            </a:xfrm>
            <a:prstGeom prst="rect">
              <a:avLst/>
            </a:prstGeom>
            <a:noFill/>
          </p:spPr>
          <p:txBody>
            <a:bodyPr wrap="square" rtlCol="0">
              <a:spAutoFit/>
            </a:bodyPr>
            <a:lstStyle/>
            <a:p>
              <a:r>
                <a:rPr lang="en-US" sz="3200" dirty="0"/>
                <a:t>Events planning; hydropower; transport planning; business planning; general weather</a:t>
              </a:r>
            </a:p>
          </p:txBody>
        </p:sp>
      </p:grpSp>
      <p:sp>
        <p:nvSpPr>
          <p:cNvPr id="33" name="TextBox 32"/>
          <p:cNvSpPr txBox="1"/>
          <p:nvPr/>
        </p:nvSpPr>
        <p:spPr>
          <a:xfrm>
            <a:off x="7700790" y="2373017"/>
            <a:ext cx="1362104" cy="461665"/>
          </a:xfrm>
          <a:prstGeom prst="rect">
            <a:avLst/>
          </a:prstGeom>
          <a:noFill/>
        </p:spPr>
        <p:txBody>
          <a:bodyPr wrap="none" rtlCol="0">
            <a:spAutoFit/>
          </a:bodyPr>
          <a:lstStyle/>
          <a:p>
            <a:r>
              <a:rPr lang="en-US" sz="2400" dirty="0"/>
              <a:t>Examples</a:t>
            </a:r>
          </a:p>
        </p:txBody>
      </p:sp>
      <p:pic>
        <p:nvPicPr>
          <p:cNvPr id="11" name="Picture 10"/>
          <p:cNvPicPr>
            <a:picLocks noChangeAspect="1"/>
          </p:cNvPicPr>
          <p:nvPr/>
        </p:nvPicPr>
        <p:blipFill>
          <a:blip r:embed="rId5"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2040876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 y="-17472"/>
            <a:ext cx="9287218" cy="1956440"/>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 y="1927191"/>
            <a:ext cx="9143997" cy="447675"/>
          </a:xfrm>
          <a:prstGeom prst="rect">
            <a:avLst/>
          </a:prstGeom>
          <a:noFill/>
          <a:ln w="9525">
            <a:noFill/>
            <a:miter lim="800000"/>
            <a:headEnd/>
            <a:tailEnd/>
          </a:ln>
        </p:spPr>
      </p:pic>
      <p:sp>
        <p:nvSpPr>
          <p:cNvPr id="11" name="Rectangle 10"/>
          <p:cNvSpPr/>
          <p:nvPr/>
        </p:nvSpPr>
        <p:spPr>
          <a:xfrm>
            <a:off x="5047601" y="1827"/>
            <a:ext cx="815248" cy="23748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61021" y="-11"/>
            <a:ext cx="815248" cy="23748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rice.jpg"/>
          <p:cNvPicPr>
            <a:picLocks noChangeAspect="1"/>
          </p:cNvPicPr>
          <p:nvPr/>
        </p:nvPicPr>
        <p:blipFill>
          <a:blip r:embed="rId4"/>
          <a:stretch>
            <a:fillRect/>
          </a:stretch>
        </p:blipFill>
        <p:spPr>
          <a:xfrm>
            <a:off x="139580" y="2725415"/>
            <a:ext cx="4982853" cy="3732330"/>
          </a:xfrm>
          <a:prstGeom prst="rect">
            <a:avLst/>
          </a:prstGeom>
        </p:spPr>
      </p:pic>
      <p:sp>
        <p:nvSpPr>
          <p:cNvPr id="27" name="TextBox 26"/>
          <p:cNvSpPr txBox="1"/>
          <p:nvPr/>
        </p:nvSpPr>
        <p:spPr>
          <a:xfrm>
            <a:off x="5277080" y="2584756"/>
            <a:ext cx="3305060" cy="3970318"/>
          </a:xfrm>
          <a:prstGeom prst="rect">
            <a:avLst/>
          </a:prstGeom>
          <a:noFill/>
        </p:spPr>
        <p:txBody>
          <a:bodyPr wrap="square" rtlCol="0">
            <a:spAutoFit/>
          </a:bodyPr>
          <a:lstStyle/>
          <a:p>
            <a:r>
              <a:rPr lang="en-US" sz="3600" dirty="0"/>
              <a:t>Agricultural planning; reservoir control; energy; commerce; state planning, drought, etc.</a:t>
            </a:r>
          </a:p>
        </p:txBody>
      </p:sp>
      <p:sp>
        <p:nvSpPr>
          <p:cNvPr id="33" name="TextBox 32"/>
          <p:cNvSpPr txBox="1"/>
          <p:nvPr/>
        </p:nvSpPr>
        <p:spPr>
          <a:xfrm>
            <a:off x="7700790" y="2373017"/>
            <a:ext cx="1362104" cy="461665"/>
          </a:xfrm>
          <a:prstGeom prst="rect">
            <a:avLst/>
          </a:prstGeom>
          <a:noFill/>
        </p:spPr>
        <p:txBody>
          <a:bodyPr wrap="none" rtlCol="0">
            <a:spAutoFit/>
          </a:bodyPr>
          <a:lstStyle/>
          <a:p>
            <a:r>
              <a:rPr lang="en-US" sz="2400" dirty="0"/>
              <a:t>Examples</a:t>
            </a:r>
          </a:p>
        </p:txBody>
      </p:sp>
      <p:pic>
        <p:nvPicPr>
          <p:cNvPr id="9" name="Picture 8"/>
          <p:cNvPicPr>
            <a:picLocks noChangeAspect="1"/>
          </p:cNvPicPr>
          <p:nvPr/>
        </p:nvPicPr>
        <p:blipFill>
          <a:blip r:embed="rId5"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1028723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 y="-17472"/>
            <a:ext cx="9287218" cy="1956440"/>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 y="1927191"/>
            <a:ext cx="9143997" cy="447675"/>
          </a:xfrm>
          <a:prstGeom prst="rect">
            <a:avLst/>
          </a:prstGeom>
          <a:noFill/>
          <a:ln w="9525">
            <a:noFill/>
            <a:miter lim="800000"/>
            <a:headEnd/>
            <a:tailEnd/>
          </a:ln>
        </p:spPr>
      </p:pic>
      <p:sp>
        <p:nvSpPr>
          <p:cNvPr id="12" name="Rectangle 11"/>
          <p:cNvSpPr/>
          <p:nvPr/>
        </p:nvSpPr>
        <p:spPr>
          <a:xfrm>
            <a:off x="5861021" y="-11"/>
            <a:ext cx="815248" cy="23748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7700790" y="2373017"/>
            <a:ext cx="1362104" cy="461665"/>
          </a:xfrm>
          <a:prstGeom prst="rect">
            <a:avLst/>
          </a:prstGeom>
          <a:noFill/>
        </p:spPr>
        <p:txBody>
          <a:bodyPr wrap="none" rtlCol="0">
            <a:spAutoFit/>
          </a:bodyPr>
          <a:lstStyle/>
          <a:p>
            <a:r>
              <a:rPr lang="en-US" sz="2400" dirty="0"/>
              <a:t>Examples</a:t>
            </a:r>
          </a:p>
        </p:txBody>
      </p:sp>
      <p:graphicFrame>
        <p:nvGraphicFramePr>
          <p:cNvPr id="9" name="Chart 8"/>
          <p:cNvGraphicFramePr/>
          <p:nvPr/>
        </p:nvGraphicFramePr>
        <p:xfrm>
          <a:off x="1524000" y="2570606"/>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p:cNvSpPr txBox="1"/>
          <p:nvPr/>
        </p:nvSpPr>
        <p:spPr>
          <a:xfrm rot="16200000">
            <a:off x="527927" y="4125550"/>
            <a:ext cx="1438792" cy="369332"/>
          </a:xfrm>
          <a:prstGeom prst="rect">
            <a:avLst/>
          </a:prstGeom>
          <a:noFill/>
        </p:spPr>
        <p:txBody>
          <a:bodyPr wrap="none" rtlCol="0">
            <a:spAutoFit/>
          </a:bodyPr>
          <a:lstStyle/>
          <a:p>
            <a:r>
              <a:rPr lang="en-US" dirty="0"/>
              <a:t>Rainfall (mm)</a:t>
            </a:r>
          </a:p>
        </p:txBody>
      </p:sp>
      <p:sp>
        <p:nvSpPr>
          <p:cNvPr id="8" name="Freeform 7"/>
          <p:cNvSpPr/>
          <p:nvPr/>
        </p:nvSpPr>
        <p:spPr>
          <a:xfrm>
            <a:off x="2335576" y="3139807"/>
            <a:ext cx="4913523" cy="804232"/>
          </a:xfrm>
          <a:custGeom>
            <a:avLst/>
            <a:gdLst>
              <a:gd name="connsiteX0" fmla="*/ 0 w 4913523"/>
              <a:gd name="connsiteY0" fmla="*/ 0 h 804232"/>
              <a:gd name="connsiteX1" fmla="*/ 969484 w 4913523"/>
              <a:gd name="connsiteY1" fmla="*/ 66101 h 804232"/>
              <a:gd name="connsiteX2" fmla="*/ 1619479 w 4913523"/>
              <a:gd name="connsiteY2" fmla="*/ 154236 h 804232"/>
              <a:gd name="connsiteX3" fmla="*/ 2016087 w 4913523"/>
              <a:gd name="connsiteY3" fmla="*/ 143220 h 804232"/>
              <a:gd name="connsiteX4" fmla="*/ 2500829 w 4913523"/>
              <a:gd name="connsiteY4" fmla="*/ 176270 h 804232"/>
              <a:gd name="connsiteX5" fmla="*/ 2941504 w 4913523"/>
              <a:gd name="connsiteY5" fmla="*/ 154236 h 804232"/>
              <a:gd name="connsiteX6" fmla="*/ 3426246 w 4913523"/>
              <a:gd name="connsiteY6" fmla="*/ 121186 h 804232"/>
              <a:gd name="connsiteX7" fmla="*/ 3999123 w 4913523"/>
              <a:gd name="connsiteY7" fmla="*/ 132203 h 804232"/>
              <a:gd name="connsiteX8" fmla="*/ 4505899 w 4913523"/>
              <a:gd name="connsiteY8" fmla="*/ 187287 h 804232"/>
              <a:gd name="connsiteX9" fmla="*/ 4913523 w 4913523"/>
              <a:gd name="connsiteY9" fmla="*/ 220338 h 804232"/>
              <a:gd name="connsiteX10" fmla="*/ 4913523 w 4913523"/>
              <a:gd name="connsiteY10" fmla="*/ 804232 h 804232"/>
              <a:gd name="connsiteX11" fmla="*/ 4406747 w 4913523"/>
              <a:gd name="connsiteY11" fmla="*/ 694063 h 804232"/>
              <a:gd name="connsiteX12" fmla="*/ 3933022 w 4913523"/>
              <a:gd name="connsiteY12" fmla="*/ 594911 h 804232"/>
              <a:gd name="connsiteX13" fmla="*/ 3756752 w 4913523"/>
              <a:gd name="connsiteY13" fmla="*/ 583894 h 804232"/>
              <a:gd name="connsiteX14" fmla="*/ 3657600 w 4913523"/>
              <a:gd name="connsiteY14" fmla="*/ 550844 h 804232"/>
              <a:gd name="connsiteX15" fmla="*/ 3613532 w 4913523"/>
              <a:gd name="connsiteY15" fmla="*/ 539827 h 804232"/>
              <a:gd name="connsiteX16" fmla="*/ 3448279 w 4913523"/>
              <a:gd name="connsiteY16" fmla="*/ 539827 h 804232"/>
              <a:gd name="connsiteX17" fmla="*/ 2963537 w 4913523"/>
              <a:gd name="connsiteY17" fmla="*/ 561860 h 804232"/>
              <a:gd name="connsiteX18" fmla="*/ 2390660 w 4913523"/>
              <a:gd name="connsiteY18" fmla="*/ 451692 h 804232"/>
              <a:gd name="connsiteX19" fmla="*/ 1894901 w 4913523"/>
              <a:gd name="connsiteY19" fmla="*/ 352540 h 804232"/>
              <a:gd name="connsiteX20" fmla="*/ 1608463 w 4913523"/>
              <a:gd name="connsiteY20" fmla="*/ 341523 h 804232"/>
              <a:gd name="connsiteX21" fmla="*/ 1542361 w 4913523"/>
              <a:gd name="connsiteY21" fmla="*/ 319489 h 804232"/>
              <a:gd name="connsiteX22" fmla="*/ 1432193 w 4913523"/>
              <a:gd name="connsiteY22" fmla="*/ 319489 h 804232"/>
              <a:gd name="connsiteX23" fmla="*/ 1432193 w 4913523"/>
              <a:gd name="connsiteY23" fmla="*/ 319489 h 804232"/>
              <a:gd name="connsiteX24" fmla="*/ 947451 w 4913523"/>
              <a:gd name="connsiteY24" fmla="*/ 176270 h 804232"/>
              <a:gd name="connsiteX25" fmla="*/ 451691 w 4913523"/>
              <a:gd name="connsiteY25" fmla="*/ 110169 h 804232"/>
              <a:gd name="connsiteX26" fmla="*/ 0 w 4913523"/>
              <a:gd name="connsiteY26" fmla="*/ 0 h 804232"/>
              <a:gd name="connsiteX0" fmla="*/ 0 w 4913523"/>
              <a:gd name="connsiteY0" fmla="*/ 0 h 804232"/>
              <a:gd name="connsiteX1" fmla="*/ 969484 w 4913523"/>
              <a:gd name="connsiteY1" fmla="*/ 66101 h 804232"/>
              <a:gd name="connsiteX2" fmla="*/ 1619479 w 4913523"/>
              <a:gd name="connsiteY2" fmla="*/ 154236 h 804232"/>
              <a:gd name="connsiteX3" fmla="*/ 2016087 w 4913523"/>
              <a:gd name="connsiteY3" fmla="*/ 143220 h 804232"/>
              <a:gd name="connsiteX4" fmla="*/ 2500829 w 4913523"/>
              <a:gd name="connsiteY4" fmla="*/ 176270 h 804232"/>
              <a:gd name="connsiteX5" fmla="*/ 2941504 w 4913523"/>
              <a:gd name="connsiteY5" fmla="*/ 154236 h 804232"/>
              <a:gd name="connsiteX6" fmla="*/ 3426246 w 4913523"/>
              <a:gd name="connsiteY6" fmla="*/ 121186 h 804232"/>
              <a:gd name="connsiteX7" fmla="*/ 3999123 w 4913523"/>
              <a:gd name="connsiteY7" fmla="*/ 132203 h 804232"/>
              <a:gd name="connsiteX8" fmla="*/ 4505899 w 4913523"/>
              <a:gd name="connsiteY8" fmla="*/ 187287 h 804232"/>
              <a:gd name="connsiteX9" fmla="*/ 4913523 w 4913523"/>
              <a:gd name="connsiteY9" fmla="*/ 220338 h 804232"/>
              <a:gd name="connsiteX10" fmla="*/ 4913523 w 4913523"/>
              <a:gd name="connsiteY10" fmla="*/ 804232 h 804232"/>
              <a:gd name="connsiteX11" fmla="*/ 4406747 w 4913523"/>
              <a:gd name="connsiteY11" fmla="*/ 694063 h 804232"/>
              <a:gd name="connsiteX12" fmla="*/ 3933022 w 4913523"/>
              <a:gd name="connsiteY12" fmla="*/ 594911 h 804232"/>
              <a:gd name="connsiteX13" fmla="*/ 3756752 w 4913523"/>
              <a:gd name="connsiteY13" fmla="*/ 583894 h 804232"/>
              <a:gd name="connsiteX14" fmla="*/ 3657600 w 4913523"/>
              <a:gd name="connsiteY14" fmla="*/ 550844 h 804232"/>
              <a:gd name="connsiteX15" fmla="*/ 3448279 w 4913523"/>
              <a:gd name="connsiteY15" fmla="*/ 539827 h 804232"/>
              <a:gd name="connsiteX16" fmla="*/ 2963537 w 4913523"/>
              <a:gd name="connsiteY16" fmla="*/ 561860 h 804232"/>
              <a:gd name="connsiteX17" fmla="*/ 2390660 w 4913523"/>
              <a:gd name="connsiteY17" fmla="*/ 451692 h 804232"/>
              <a:gd name="connsiteX18" fmla="*/ 1894901 w 4913523"/>
              <a:gd name="connsiteY18" fmla="*/ 352540 h 804232"/>
              <a:gd name="connsiteX19" fmla="*/ 1608463 w 4913523"/>
              <a:gd name="connsiteY19" fmla="*/ 341523 h 804232"/>
              <a:gd name="connsiteX20" fmla="*/ 1542361 w 4913523"/>
              <a:gd name="connsiteY20" fmla="*/ 319489 h 804232"/>
              <a:gd name="connsiteX21" fmla="*/ 1432193 w 4913523"/>
              <a:gd name="connsiteY21" fmla="*/ 319489 h 804232"/>
              <a:gd name="connsiteX22" fmla="*/ 1432193 w 4913523"/>
              <a:gd name="connsiteY22" fmla="*/ 319489 h 804232"/>
              <a:gd name="connsiteX23" fmla="*/ 947451 w 4913523"/>
              <a:gd name="connsiteY23" fmla="*/ 176270 h 804232"/>
              <a:gd name="connsiteX24" fmla="*/ 451691 w 4913523"/>
              <a:gd name="connsiteY24" fmla="*/ 110169 h 804232"/>
              <a:gd name="connsiteX25" fmla="*/ 0 w 4913523"/>
              <a:gd name="connsiteY25" fmla="*/ 0 h 804232"/>
              <a:gd name="connsiteX0" fmla="*/ 0 w 4913523"/>
              <a:gd name="connsiteY0" fmla="*/ 0 h 804232"/>
              <a:gd name="connsiteX1" fmla="*/ 969484 w 4913523"/>
              <a:gd name="connsiteY1" fmla="*/ 66101 h 804232"/>
              <a:gd name="connsiteX2" fmla="*/ 1619479 w 4913523"/>
              <a:gd name="connsiteY2" fmla="*/ 154236 h 804232"/>
              <a:gd name="connsiteX3" fmla="*/ 2016087 w 4913523"/>
              <a:gd name="connsiteY3" fmla="*/ 143220 h 804232"/>
              <a:gd name="connsiteX4" fmla="*/ 2500829 w 4913523"/>
              <a:gd name="connsiteY4" fmla="*/ 176270 h 804232"/>
              <a:gd name="connsiteX5" fmla="*/ 2941504 w 4913523"/>
              <a:gd name="connsiteY5" fmla="*/ 154236 h 804232"/>
              <a:gd name="connsiteX6" fmla="*/ 3426246 w 4913523"/>
              <a:gd name="connsiteY6" fmla="*/ 121186 h 804232"/>
              <a:gd name="connsiteX7" fmla="*/ 3999123 w 4913523"/>
              <a:gd name="connsiteY7" fmla="*/ 132203 h 804232"/>
              <a:gd name="connsiteX8" fmla="*/ 4505899 w 4913523"/>
              <a:gd name="connsiteY8" fmla="*/ 187287 h 804232"/>
              <a:gd name="connsiteX9" fmla="*/ 4913523 w 4913523"/>
              <a:gd name="connsiteY9" fmla="*/ 220338 h 804232"/>
              <a:gd name="connsiteX10" fmla="*/ 4913523 w 4913523"/>
              <a:gd name="connsiteY10" fmla="*/ 804232 h 804232"/>
              <a:gd name="connsiteX11" fmla="*/ 4406747 w 4913523"/>
              <a:gd name="connsiteY11" fmla="*/ 694063 h 804232"/>
              <a:gd name="connsiteX12" fmla="*/ 3933022 w 4913523"/>
              <a:gd name="connsiteY12" fmla="*/ 594911 h 804232"/>
              <a:gd name="connsiteX13" fmla="*/ 3657600 w 4913523"/>
              <a:gd name="connsiteY13" fmla="*/ 550844 h 804232"/>
              <a:gd name="connsiteX14" fmla="*/ 3448279 w 4913523"/>
              <a:gd name="connsiteY14" fmla="*/ 539827 h 804232"/>
              <a:gd name="connsiteX15" fmla="*/ 2963537 w 4913523"/>
              <a:gd name="connsiteY15" fmla="*/ 561860 h 804232"/>
              <a:gd name="connsiteX16" fmla="*/ 2390660 w 4913523"/>
              <a:gd name="connsiteY16" fmla="*/ 451692 h 804232"/>
              <a:gd name="connsiteX17" fmla="*/ 1894901 w 4913523"/>
              <a:gd name="connsiteY17" fmla="*/ 352540 h 804232"/>
              <a:gd name="connsiteX18" fmla="*/ 1608463 w 4913523"/>
              <a:gd name="connsiteY18" fmla="*/ 341523 h 804232"/>
              <a:gd name="connsiteX19" fmla="*/ 1542361 w 4913523"/>
              <a:gd name="connsiteY19" fmla="*/ 319489 h 804232"/>
              <a:gd name="connsiteX20" fmla="*/ 1432193 w 4913523"/>
              <a:gd name="connsiteY20" fmla="*/ 319489 h 804232"/>
              <a:gd name="connsiteX21" fmla="*/ 1432193 w 4913523"/>
              <a:gd name="connsiteY21" fmla="*/ 319489 h 804232"/>
              <a:gd name="connsiteX22" fmla="*/ 947451 w 4913523"/>
              <a:gd name="connsiteY22" fmla="*/ 176270 h 804232"/>
              <a:gd name="connsiteX23" fmla="*/ 451691 w 4913523"/>
              <a:gd name="connsiteY23" fmla="*/ 110169 h 804232"/>
              <a:gd name="connsiteX24" fmla="*/ 0 w 4913523"/>
              <a:gd name="connsiteY24" fmla="*/ 0 h 80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13523" h="804232">
                <a:moveTo>
                  <a:pt x="0" y="0"/>
                </a:moveTo>
                <a:lnTo>
                  <a:pt x="969484" y="66101"/>
                </a:lnTo>
                <a:lnTo>
                  <a:pt x="1619479" y="154236"/>
                </a:lnTo>
                <a:lnTo>
                  <a:pt x="2016087" y="143220"/>
                </a:lnTo>
                <a:lnTo>
                  <a:pt x="2500829" y="176270"/>
                </a:lnTo>
                <a:lnTo>
                  <a:pt x="2941504" y="154236"/>
                </a:lnTo>
                <a:lnTo>
                  <a:pt x="3426246" y="121186"/>
                </a:lnTo>
                <a:lnTo>
                  <a:pt x="3999123" y="132203"/>
                </a:lnTo>
                <a:lnTo>
                  <a:pt x="4505899" y="187287"/>
                </a:lnTo>
                <a:lnTo>
                  <a:pt x="4913523" y="220338"/>
                </a:lnTo>
                <a:lnTo>
                  <a:pt x="4913523" y="804232"/>
                </a:lnTo>
                <a:lnTo>
                  <a:pt x="4406747" y="694063"/>
                </a:lnTo>
                <a:lnTo>
                  <a:pt x="3933022" y="594911"/>
                </a:lnTo>
                <a:cubicBezTo>
                  <a:pt x="3808164" y="571041"/>
                  <a:pt x="3738390" y="560025"/>
                  <a:pt x="3657600" y="550844"/>
                </a:cubicBezTo>
                <a:cubicBezTo>
                  <a:pt x="3606188" y="543500"/>
                  <a:pt x="3563956" y="537991"/>
                  <a:pt x="3448279" y="539827"/>
                </a:cubicBezTo>
                <a:lnTo>
                  <a:pt x="2963537" y="561860"/>
                </a:lnTo>
                <a:lnTo>
                  <a:pt x="2390660" y="451692"/>
                </a:lnTo>
                <a:lnTo>
                  <a:pt x="1894901" y="352540"/>
                </a:lnTo>
                <a:cubicBezTo>
                  <a:pt x="1799422" y="348868"/>
                  <a:pt x="1703596" y="350442"/>
                  <a:pt x="1608463" y="341523"/>
                </a:cubicBezTo>
                <a:cubicBezTo>
                  <a:pt x="1585339" y="339355"/>
                  <a:pt x="1565587" y="319489"/>
                  <a:pt x="1542361" y="319489"/>
                </a:cubicBezTo>
                <a:lnTo>
                  <a:pt x="1432193" y="319489"/>
                </a:lnTo>
                <a:lnTo>
                  <a:pt x="1432193" y="319489"/>
                </a:lnTo>
                <a:lnTo>
                  <a:pt x="947451" y="176270"/>
                </a:lnTo>
                <a:lnTo>
                  <a:pt x="451691" y="110169"/>
                </a:lnTo>
                <a:lnTo>
                  <a:pt x="0" y="0"/>
                </a:lnTo>
                <a:close/>
              </a:path>
            </a:pathLst>
          </a:custGeom>
          <a:solidFill>
            <a:schemeClr val="accent1">
              <a:alpha val="1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211808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3645024"/>
            <a:ext cx="7772400" cy="2088232"/>
          </a:xfrm>
        </p:spPr>
        <p:txBody>
          <a:bodyPr>
            <a:normAutofit fontScale="90000"/>
          </a:bodyPr>
          <a:lstStyle/>
          <a:p>
            <a:pPr algn="l">
              <a:lnSpc>
                <a:spcPct val="80000"/>
              </a:lnSpc>
            </a:pPr>
            <a:r>
              <a:rPr lang="en-US" sz="3100" b="1" i="1" dirty="0">
                <a:solidFill>
                  <a:srgbClr val="17375E"/>
                </a:solidFill>
                <a:latin typeface="Futura Md BT" pitchFamily="34" charset="0"/>
              </a:rPr>
              <a:t>“By harnessing the potentials of science and technology, the DOST is able to find solutions to problems brought about by climate change … we can now use science-based tools for disaster preparedness and mitigation.” </a:t>
            </a:r>
            <a:br>
              <a:rPr lang="en-US" sz="3100" b="1" i="1" dirty="0">
                <a:solidFill>
                  <a:srgbClr val="17375E"/>
                </a:solidFill>
                <a:latin typeface="Futura Md BT" pitchFamily="34" charset="0"/>
              </a:rPr>
            </a:br>
            <a:r>
              <a:rPr lang="en-US" sz="3100" b="1" i="1" dirty="0">
                <a:solidFill>
                  <a:srgbClr val="17375E"/>
                </a:solidFill>
                <a:latin typeface="Futura Md BT" pitchFamily="34" charset="0"/>
              </a:rPr>
              <a:t>		       </a:t>
            </a:r>
            <a:r>
              <a:rPr lang="en-US" sz="2700" b="1" i="1" dirty="0">
                <a:solidFill>
                  <a:srgbClr val="17375E"/>
                </a:solidFill>
                <a:latin typeface="Futura Md BT" pitchFamily="34" charset="0"/>
              </a:rPr>
              <a:t>-- Secretary Mario G. </a:t>
            </a:r>
            <a:r>
              <a:rPr lang="en-US" sz="2700" b="1" i="1" dirty="0" err="1">
                <a:solidFill>
                  <a:srgbClr val="17375E"/>
                </a:solidFill>
                <a:latin typeface="Futura Md BT" pitchFamily="34" charset="0"/>
              </a:rPr>
              <a:t>Montejo</a:t>
            </a:r>
            <a:br>
              <a:rPr lang="en-US" i="1" dirty="0">
                <a:solidFill>
                  <a:srgbClr val="17375E"/>
                </a:solidFill>
                <a:latin typeface="Futura Md BT" pitchFamily="34" charset="0"/>
              </a:rPr>
            </a:br>
            <a:br>
              <a:rPr lang="en-US" i="1" dirty="0">
                <a:solidFill>
                  <a:srgbClr val="17375E"/>
                </a:solidFill>
                <a:latin typeface="Futura Md BT" pitchFamily="34" charset="0"/>
              </a:rPr>
            </a:br>
            <a:endParaRPr lang="en-US" sz="2400" i="1" dirty="0">
              <a:solidFill>
                <a:srgbClr val="17375E"/>
              </a:solidFill>
              <a:latin typeface="Futura Md BT" pitchFamily="34" charset="0"/>
            </a:endParaRPr>
          </a:p>
        </p:txBody>
      </p:sp>
      <p:grpSp>
        <p:nvGrpSpPr>
          <p:cNvPr id="12" name="Group 11"/>
          <p:cNvGrpSpPr/>
          <p:nvPr/>
        </p:nvGrpSpPr>
        <p:grpSpPr>
          <a:xfrm>
            <a:off x="4644008" y="5949283"/>
            <a:ext cx="3744415" cy="720081"/>
            <a:chOff x="2771801" y="5229198"/>
            <a:chExt cx="5616624" cy="1080121"/>
          </a:xfrm>
        </p:grpSpPr>
        <p:pic>
          <p:nvPicPr>
            <p:cNvPr id="5" name="Picture 4" descr="dos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1" y="5301202"/>
              <a:ext cx="845840" cy="845839"/>
            </a:xfrm>
            <a:prstGeom prst="rect">
              <a:avLst/>
            </a:prstGeom>
          </p:spPr>
        </p:pic>
        <p:pic>
          <p:nvPicPr>
            <p:cNvPr id="6" name="Picture 5" descr="noah.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41" y="5301202"/>
              <a:ext cx="793676" cy="792087"/>
            </a:xfrm>
            <a:prstGeom prst="rect">
              <a:avLst/>
            </a:prstGeom>
          </p:spPr>
        </p:pic>
        <p:pic>
          <p:nvPicPr>
            <p:cNvPr id="8" name="Picture 7" descr="dre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145" y="5229198"/>
              <a:ext cx="965201" cy="863600"/>
            </a:xfrm>
            <a:prstGeom prst="rect">
              <a:avLst/>
            </a:prstGeom>
          </p:spPr>
        </p:pic>
        <p:pic>
          <p:nvPicPr>
            <p:cNvPr id="10" name="Picture 9" descr="unnamed.png"/>
            <p:cNvPicPr>
              <a:picLocks noChangeAspect="1"/>
            </p:cNvPicPr>
            <p:nvPr/>
          </p:nvPicPr>
          <p:blipFill rotWithShape="1">
            <a:blip r:embed="rId6" cstate="print">
              <a:extLst>
                <a:ext uri="{28A0092B-C50C-407E-A947-70E740481C1C}">
                  <a14:useLocalDpi xmlns:a14="http://schemas.microsoft.com/office/drawing/2010/main" val="0"/>
                </a:ext>
              </a:extLst>
            </a:blip>
            <a:srcRect l="8519" t="8889" r="10370" b="11111"/>
            <a:stretch/>
          </p:blipFill>
          <p:spPr>
            <a:xfrm>
              <a:off x="3851921" y="5301205"/>
              <a:ext cx="876098" cy="864096"/>
            </a:xfrm>
            <a:prstGeom prst="rect">
              <a:avLst/>
            </a:prstGeom>
          </p:spPr>
        </p:pic>
        <p:pic>
          <p:nvPicPr>
            <p:cNvPr id="11" name="Picture 10" descr="climatex logo.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27570" y="5301208"/>
              <a:ext cx="1460855" cy="1008111"/>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 y="-17472"/>
            <a:ext cx="9287218" cy="1956440"/>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3" y="1927191"/>
            <a:ext cx="9143997" cy="447675"/>
          </a:xfrm>
          <a:prstGeom prst="rect">
            <a:avLst/>
          </a:prstGeom>
          <a:noFill/>
          <a:ln w="9525">
            <a:noFill/>
            <a:miter lim="800000"/>
            <a:headEnd/>
            <a:tailEnd/>
          </a:ln>
        </p:spPr>
      </p:pic>
      <p:sp>
        <p:nvSpPr>
          <p:cNvPr id="13" name="Rectangle 12"/>
          <p:cNvSpPr/>
          <p:nvPr/>
        </p:nvSpPr>
        <p:spPr>
          <a:xfrm>
            <a:off x="6674441" y="-1849"/>
            <a:ext cx="815248" cy="2374866"/>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pic>
        <p:nvPicPr>
          <p:cNvPr id="1030" name="Picture 6"/>
          <p:cNvPicPr>
            <a:picLocks noChangeAspect="1" noChangeArrowheads="1"/>
          </p:cNvPicPr>
          <p:nvPr/>
        </p:nvPicPr>
        <p:blipFill>
          <a:blip r:embed="rId4" cstate="print"/>
          <a:srcRect/>
          <a:stretch>
            <a:fillRect/>
          </a:stretch>
        </p:blipFill>
        <p:spPr bwMode="auto">
          <a:xfrm>
            <a:off x="1310720" y="2478795"/>
            <a:ext cx="3326965" cy="4329436"/>
          </a:xfrm>
          <a:prstGeom prst="rect">
            <a:avLst/>
          </a:prstGeom>
          <a:noFill/>
          <a:ln w="9525">
            <a:noFill/>
            <a:miter lim="800000"/>
            <a:headEnd/>
            <a:tailEnd/>
          </a:ln>
        </p:spPr>
      </p:pic>
      <p:pic>
        <p:nvPicPr>
          <p:cNvPr id="1031" name="Picture 7"/>
          <p:cNvPicPr>
            <a:picLocks noChangeAspect="1" noChangeArrowheads="1"/>
          </p:cNvPicPr>
          <p:nvPr/>
        </p:nvPicPr>
        <p:blipFill>
          <a:blip r:embed="rId5" cstate="print"/>
          <a:srcRect/>
          <a:stretch>
            <a:fillRect/>
          </a:stretch>
        </p:blipFill>
        <p:spPr bwMode="auto">
          <a:xfrm>
            <a:off x="563970" y="2478792"/>
            <a:ext cx="931836" cy="4329437"/>
          </a:xfrm>
          <a:prstGeom prst="rect">
            <a:avLst/>
          </a:prstGeom>
          <a:noFill/>
          <a:ln w="9525">
            <a:noFill/>
            <a:miter lim="800000"/>
            <a:headEnd/>
            <a:tailEnd/>
          </a:ln>
        </p:spPr>
      </p:pic>
      <p:sp>
        <p:nvSpPr>
          <p:cNvPr id="31" name="TextBox 30"/>
          <p:cNvSpPr txBox="1"/>
          <p:nvPr/>
        </p:nvSpPr>
        <p:spPr>
          <a:xfrm>
            <a:off x="5122433" y="3121285"/>
            <a:ext cx="3305060" cy="2862322"/>
          </a:xfrm>
          <a:prstGeom prst="rect">
            <a:avLst/>
          </a:prstGeom>
          <a:noFill/>
        </p:spPr>
        <p:txBody>
          <a:bodyPr wrap="square" rtlCol="0">
            <a:spAutoFit/>
          </a:bodyPr>
          <a:lstStyle/>
          <a:p>
            <a:r>
              <a:rPr lang="en-US" sz="3600" u="sng" dirty="0"/>
              <a:t>Rainfall forecast with climate change projections for each watershed</a:t>
            </a:r>
          </a:p>
        </p:txBody>
      </p:sp>
      <p:sp>
        <p:nvSpPr>
          <p:cNvPr id="33" name="TextBox 32"/>
          <p:cNvSpPr txBox="1"/>
          <p:nvPr/>
        </p:nvSpPr>
        <p:spPr>
          <a:xfrm>
            <a:off x="7700790" y="2373017"/>
            <a:ext cx="1362104" cy="461665"/>
          </a:xfrm>
          <a:prstGeom prst="rect">
            <a:avLst/>
          </a:prstGeom>
          <a:noFill/>
        </p:spPr>
        <p:txBody>
          <a:bodyPr wrap="none" rtlCol="0">
            <a:spAutoFit/>
          </a:bodyPr>
          <a:lstStyle/>
          <a:p>
            <a:r>
              <a:rPr lang="en-US" sz="2400" dirty="0"/>
              <a:t>Examples</a:t>
            </a:r>
          </a:p>
        </p:txBody>
      </p:sp>
      <p:sp>
        <p:nvSpPr>
          <p:cNvPr id="9" name="TextBox 8"/>
          <p:cNvSpPr txBox="1"/>
          <p:nvPr/>
        </p:nvSpPr>
        <p:spPr>
          <a:xfrm rot="16200000">
            <a:off x="-220352" y="4461830"/>
            <a:ext cx="1234953" cy="369332"/>
          </a:xfrm>
          <a:prstGeom prst="rect">
            <a:avLst/>
          </a:prstGeom>
          <a:noFill/>
        </p:spPr>
        <p:txBody>
          <a:bodyPr wrap="none" rtlCol="0">
            <a:spAutoFit/>
          </a:bodyPr>
          <a:lstStyle/>
          <a:p>
            <a:r>
              <a:rPr lang="en-US" dirty="0"/>
              <a:t>millimeters</a:t>
            </a:r>
          </a:p>
        </p:txBody>
      </p:sp>
      <p:pic>
        <p:nvPicPr>
          <p:cNvPr id="10" name="Picture 9"/>
          <p:cNvPicPr>
            <a:picLocks noChangeAspect="1"/>
          </p:cNvPicPr>
          <p:nvPr/>
        </p:nvPicPr>
        <p:blipFill>
          <a:blip r:embed="rId6"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2593208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IMPORTANT</a:t>
            </a:r>
          </a:p>
        </p:txBody>
      </p:sp>
      <p:sp>
        <p:nvSpPr>
          <p:cNvPr id="3" name="Content Placeholder 2"/>
          <p:cNvSpPr>
            <a:spLocks noGrp="1"/>
          </p:cNvSpPr>
          <p:nvPr>
            <p:ph idx="1"/>
          </p:nvPr>
        </p:nvSpPr>
        <p:spPr/>
        <p:txBody>
          <a:bodyPr/>
          <a:lstStyle/>
          <a:p>
            <a:r>
              <a:rPr lang="en-US" dirty="0"/>
              <a:t>ICT tools are used in DRRM to </a:t>
            </a:r>
            <a:r>
              <a:rPr lang="en-US" b="1" dirty="0"/>
              <a:t>better understand disasters</a:t>
            </a:r>
            <a:r>
              <a:rPr lang="en-US" dirty="0"/>
              <a:t> and </a:t>
            </a:r>
            <a:r>
              <a:rPr lang="en-US" b="1" dirty="0"/>
              <a:t>communicate effectively</a:t>
            </a:r>
            <a:r>
              <a:rPr lang="en-US" dirty="0"/>
              <a:t> early warning systems and proper response both during and after disaster events to enable disaster managers to mitigate losses. </a:t>
            </a:r>
            <a:endParaRPr lang="en-US" b="1" dirty="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sz="3200" dirty="0"/>
          </a:p>
          <a:p>
            <a:pPr marL="0" indent="0">
              <a:buNone/>
            </a:pPr>
            <a:r>
              <a:rPr lang="en-US" sz="3600" dirty="0"/>
              <a:t>Information in itself is not knowledge. </a:t>
            </a:r>
            <a:r>
              <a:rPr lang="en-US" sz="3600" i="1" dirty="0"/>
              <a:t>Just being aware of danger does not reduce a community’s exposure to risk.</a:t>
            </a:r>
          </a:p>
          <a:p>
            <a:pPr marL="0" indent="0" algn="ctr">
              <a:buNone/>
            </a:pPr>
            <a:endParaRPr lang="en-US" sz="3600" dirty="0"/>
          </a:p>
          <a:p>
            <a:pPr marL="0" indent="0">
              <a:buNone/>
            </a:pPr>
            <a:r>
              <a:rPr lang="en-US" sz="3600" dirty="0"/>
              <a:t>Using the right information to make better decisions is the next step.</a:t>
            </a:r>
          </a:p>
        </p:txBody>
      </p:sp>
      <p:sp>
        <p:nvSpPr>
          <p:cNvPr id="5" name="Title 1"/>
          <p:cNvSpPr>
            <a:spLocks noGrp="1"/>
          </p:cNvSpPr>
          <p:nvPr>
            <p:ph type="title"/>
          </p:nvPr>
        </p:nvSpPr>
        <p:spPr>
          <a:xfrm>
            <a:off x="457200" y="0"/>
            <a:ext cx="8229600" cy="1600200"/>
          </a:xfrm>
        </p:spPr>
        <p:txBody>
          <a:bodyPr/>
          <a:lstStyle/>
          <a:p>
            <a:r>
              <a:rPr lang="en-US" b="1" cap="all" dirty="0"/>
              <a:t>ICT Risk Communication</a:t>
            </a:r>
          </a:p>
        </p:txBody>
      </p:sp>
    </p:spTree>
    <p:extLst>
      <p:ext uri="{BB962C8B-B14F-4D97-AF65-F5344CB8AC3E}">
        <p14:creationId xmlns:p14="http://schemas.microsoft.com/office/powerpoint/2010/main" val="763111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67429"/>
            <a:ext cx="8229600" cy="1524000"/>
          </a:xfrm>
        </p:spPr>
        <p:txBody>
          <a:bodyPr/>
          <a:lstStyle/>
          <a:p>
            <a:pPr marL="0" indent="0" algn="ctr">
              <a:buNone/>
            </a:pPr>
            <a:r>
              <a:rPr lang="en-US" b="1" dirty="0"/>
              <a:t>Let’s work together in building a</a:t>
            </a:r>
          </a:p>
          <a:p>
            <a:pPr marL="0" indent="0" algn="ctr">
              <a:buNone/>
            </a:pPr>
            <a:r>
              <a:rPr lang="en-US" b="1" dirty="0"/>
              <a:t>safer, disaster-proof Philippines!</a:t>
            </a:r>
          </a:p>
        </p:txBody>
      </p:sp>
      <p:pic>
        <p:nvPicPr>
          <p:cNvPr id="4" name="Picture 3"/>
          <p:cNvPicPr>
            <a:picLocks noChangeAspect="1"/>
          </p:cNvPicPr>
          <p:nvPr/>
        </p:nvPicPr>
        <p:blipFill>
          <a:blip r:embed="rId2"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3077226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B4E026-4476-364F-A111-0351987F2510}" type="slidenum">
              <a:rPr lang="en-US" smtClean="0"/>
              <a:pPr/>
              <a:t>34</a:t>
            </a:fld>
            <a:endParaRPr lang="en-US"/>
          </a:p>
        </p:txBody>
      </p:sp>
      <p:pic>
        <p:nvPicPr>
          <p:cNvPr id="4" name="Picture 3"/>
          <p:cNvPicPr>
            <a:picLocks noChangeAspect="1"/>
          </p:cNvPicPr>
          <p:nvPr/>
        </p:nvPicPr>
        <p:blipFill>
          <a:blip r:embed="rId2"/>
          <a:stretch>
            <a:fillRect/>
          </a:stretch>
        </p:blipFill>
        <p:spPr>
          <a:xfrm>
            <a:off x="1243485" y="162742"/>
            <a:ext cx="6943105" cy="6613643"/>
          </a:xfrm>
          <a:prstGeom prst="rect">
            <a:avLst/>
          </a:prstGeom>
        </p:spPr>
      </p:pic>
    </p:spTree>
    <p:extLst>
      <p:ext uri="{BB962C8B-B14F-4D97-AF65-F5344CB8AC3E}">
        <p14:creationId xmlns:p14="http://schemas.microsoft.com/office/powerpoint/2010/main" val="268442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81001"/>
            <a:ext cx="7772400" cy="1600199"/>
          </a:xfrm>
        </p:spPr>
        <p:txBody>
          <a:bodyPr>
            <a:normAutofit/>
          </a:bodyPr>
          <a:lstStyle/>
          <a:p>
            <a:pPr algn="l"/>
            <a:r>
              <a:rPr lang="en-US" sz="6000" b="1" dirty="0"/>
              <a:t>FIRST THINGS FIRST…</a:t>
            </a:r>
          </a:p>
        </p:txBody>
      </p:sp>
      <p:sp>
        <p:nvSpPr>
          <p:cNvPr id="5" name="Subtitle 4"/>
          <p:cNvSpPr>
            <a:spLocks noGrp="1"/>
          </p:cNvSpPr>
          <p:nvPr>
            <p:ph type="subTitle" idx="1"/>
          </p:nvPr>
        </p:nvSpPr>
        <p:spPr>
          <a:xfrm>
            <a:off x="1371600" y="2667000"/>
            <a:ext cx="6400800" cy="3429000"/>
          </a:xfrm>
        </p:spPr>
        <p:txBody>
          <a:bodyPr>
            <a:noAutofit/>
          </a:bodyPr>
          <a:lstStyle/>
          <a:p>
            <a:pPr algn="l"/>
            <a:r>
              <a:rPr lang="en-US" sz="4400" b="1" i="1" dirty="0">
                <a:solidFill>
                  <a:schemeClr val="tx1"/>
                </a:solidFill>
              </a:rPr>
              <a:t>THERE IS NO SUCH THING AS A NATURAL DISASTER, ONLY NATURAL HAZARDS </a:t>
            </a:r>
            <a:r>
              <a:rPr lang="en-US" sz="2800" i="1" dirty="0">
                <a:solidFill>
                  <a:schemeClr val="tx1"/>
                </a:solidFill>
              </a:rPr>
              <a:t>(United Nations Office for Disaster Risk Reduction)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1" dirty="0"/>
              <a:t>IN A NUTSHELL</a:t>
            </a:r>
          </a:p>
        </p:txBody>
      </p:sp>
      <p:sp>
        <p:nvSpPr>
          <p:cNvPr id="3" name="Content Placeholder 2"/>
          <p:cNvSpPr>
            <a:spLocks noGrp="1"/>
          </p:cNvSpPr>
          <p:nvPr>
            <p:ph idx="1"/>
          </p:nvPr>
        </p:nvSpPr>
        <p:spPr/>
        <p:txBody>
          <a:bodyPr>
            <a:normAutofit/>
          </a:bodyPr>
          <a:lstStyle/>
          <a:p>
            <a:pPr>
              <a:buNone/>
            </a:pPr>
            <a:r>
              <a:rPr lang="en-US" sz="4000" b="1" dirty="0"/>
              <a:t>DISASTER RISK REDUCTION—</a:t>
            </a:r>
            <a:r>
              <a:rPr lang="en-US" sz="4000" dirty="0"/>
              <a:t>the concept of reducing disaster risks through systematic efforts to analyze and reduce the root factors of disasters. </a:t>
            </a:r>
          </a:p>
          <a:p>
            <a:pPr>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DOST in DRRM</a:t>
            </a:r>
          </a:p>
        </p:txBody>
      </p:sp>
      <p:sp>
        <p:nvSpPr>
          <p:cNvPr id="3" name="Content Placeholder 2"/>
          <p:cNvSpPr>
            <a:spLocks noGrp="1"/>
          </p:cNvSpPr>
          <p:nvPr>
            <p:ph idx="1"/>
          </p:nvPr>
        </p:nvSpPr>
        <p:spPr/>
        <p:txBody>
          <a:bodyPr>
            <a:normAutofit/>
          </a:bodyPr>
          <a:lstStyle/>
          <a:p>
            <a:r>
              <a:rPr lang="en-US" dirty="0"/>
              <a:t>Under RA 10121, DOST sits as </a:t>
            </a:r>
            <a:r>
              <a:rPr lang="en-US" b="1" dirty="0"/>
              <a:t>Vice-Chair for Disaster Prevention and Mitigation </a:t>
            </a:r>
            <a:r>
              <a:rPr lang="en-US" dirty="0"/>
              <a:t>at the National Disaster Risk Reduction and Management Council (NDRRMC)</a:t>
            </a:r>
          </a:p>
          <a:p>
            <a:r>
              <a:rPr lang="en-US" dirty="0"/>
              <a:t>It is also part of the </a:t>
            </a:r>
            <a:r>
              <a:rPr lang="en-US" b="1" dirty="0"/>
              <a:t>Pre-Disaster Risk Assessment (PDRA)</a:t>
            </a:r>
            <a:r>
              <a:rPr lang="en-US" dirty="0"/>
              <a:t> body that maps out strategies in the event of an incoming weather disturbance </a:t>
            </a:r>
          </a:p>
        </p:txBody>
      </p:sp>
      <p:pic>
        <p:nvPicPr>
          <p:cNvPr id="4" name="Picture 3"/>
          <p:cNvPicPr>
            <a:picLocks noChangeAspect="1"/>
          </p:cNvPicPr>
          <p:nvPr/>
        </p:nvPicPr>
        <p:blipFill>
          <a:blip r:embed="rId2" cstate="print"/>
          <a:stretch>
            <a:fillRect/>
          </a:stretch>
        </p:blipFill>
        <p:spPr>
          <a:xfrm>
            <a:off x="7973648" y="148801"/>
            <a:ext cx="969104" cy="969104"/>
          </a:xfrm>
          <a:prstGeom prst="rect">
            <a:avLst/>
          </a:prstGeom>
        </p:spPr>
      </p:pic>
    </p:spTree>
    <p:extLst>
      <p:ext uri="{BB962C8B-B14F-4D97-AF65-F5344CB8AC3E}">
        <p14:creationId xmlns:p14="http://schemas.microsoft.com/office/powerpoint/2010/main" val="3541884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1890"/>
            <a:ext cx="8229600" cy="1600200"/>
          </a:xfrm>
        </p:spPr>
        <p:txBody>
          <a:bodyPr/>
          <a:lstStyle/>
          <a:p>
            <a:r>
              <a:rPr lang="en-US" sz="4400" dirty="0"/>
              <a:t>Understanding Disaster Risk</a:t>
            </a:r>
          </a:p>
        </p:txBody>
      </p:sp>
      <p:graphicFrame>
        <p:nvGraphicFramePr>
          <p:cNvPr id="7" name="Diagram 6"/>
          <p:cNvGraphicFramePr/>
          <p:nvPr>
            <p:extLst>
              <p:ext uri="{D42A27DB-BD31-4B8C-83A1-F6EECF244321}">
                <p14:modId xmlns:p14="http://schemas.microsoft.com/office/powerpoint/2010/main" val="2056517284"/>
              </p:ext>
            </p:extLst>
          </p:nvPr>
        </p:nvGraphicFramePr>
        <p:xfrm>
          <a:off x="701433" y="1038982"/>
          <a:ext cx="8015044" cy="5584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Box 38"/>
          <p:cNvSpPr txBox="1">
            <a:spLocks noChangeArrowheads="1"/>
          </p:cNvSpPr>
          <p:nvPr/>
        </p:nvSpPr>
        <p:spPr bwMode="gray">
          <a:xfrm>
            <a:off x="2228358" y="2492850"/>
            <a:ext cx="1632378" cy="584776"/>
          </a:xfrm>
          <a:prstGeom prst="rect">
            <a:avLst/>
          </a:prstGeom>
          <a:noFill/>
          <a:ln w="9525" algn="ctr">
            <a:noFill/>
            <a:miter lim="800000"/>
            <a:headEnd/>
            <a:tailEnd/>
          </a:ln>
          <a:effectLst/>
        </p:spPr>
        <p:txBody>
          <a:bodyPr wrap="none">
            <a:spAutoFit/>
          </a:bodyPr>
          <a:lstStyle/>
          <a:p>
            <a:r>
              <a:rPr lang="en-US" sz="3200" dirty="0">
                <a:solidFill>
                  <a:srgbClr val="FFFFFF"/>
                </a:solidFill>
                <a:latin typeface="Verdana" pitchFamily="34" charset="0"/>
              </a:rPr>
              <a:t>Hazard</a:t>
            </a:r>
            <a:endParaRPr lang="en-US" sz="3200" dirty="0"/>
          </a:p>
        </p:txBody>
      </p:sp>
      <p:sp>
        <p:nvSpPr>
          <p:cNvPr id="9" name="Text Box 38"/>
          <p:cNvSpPr txBox="1">
            <a:spLocks noChangeArrowheads="1"/>
          </p:cNvSpPr>
          <p:nvPr/>
        </p:nvSpPr>
        <p:spPr bwMode="gray">
          <a:xfrm>
            <a:off x="5339157" y="2500950"/>
            <a:ext cx="2084825" cy="584776"/>
          </a:xfrm>
          <a:prstGeom prst="rect">
            <a:avLst/>
          </a:prstGeom>
          <a:noFill/>
          <a:ln w="9525" algn="ctr">
            <a:noFill/>
            <a:miter lim="800000"/>
            <a:headEnd/>
            <a:tailEnd/>
          </a:ln>
          <a:effectLst/>
        </p:spPr>
        <p:txBody>
          <a:bodyPr wrap="none">
            <a:spAutoFit/>
          </a:bodyPr>
          <a:lstStyle/>
          <a:p>
            <a:r>
              <a:rPr lang="en-US" sz="3200" dirty="0">
                <a:solidFill>
                  <a:srgbClr val="FFFFFF"/>
                </a:solidFill>
                <a:latin typeface="Verdana" pitchFamily="34" charset="0"/>
              </a:rPr>
              <a:t>Exposure</a:t>
            </a:r>
            <a:endParaRPr lang="en-US" sz="3200" dirty="0"/>
          </a:p>
        </p:txBody>
      </p:sp>
      <p:sp>
        <p:nvSpPr>
          <p:cNvPr id="10" name="Text Box 38"/>
          <p:cNvSpPr txBox="1">
            <a:spLocks noChangeArrowheads="1"/>
          </p:cNvSpPr>
          <p:nvPr/>
        </p:nvSpPr>
        <p:spPr bwMode="gray">
          <a:xfrm>
            <a:off x="3419790" y="4824180"/>
            <a:ext cx="2740053" cy="584776"/>
          </a:xfrm>
          <a:prstGeom prst="rect">
            <a:avLst/>
          </a:prstGeom>
          <a:noFill/>
          <a:ln w="9525" algn="ctr">
            <a:noFill/>
            <a:miter lim="800000"/>
            <a:headEnd/>
            <a:tailEnd/>
          </a:ln>
          <a:effectLst/>
        </p:spPr>
        <p:txBody>
          <a:bodyPr wrap="none">
            <a:spAutoFit/>
          </a:bodyPr>
          <a:lstStyle/>
          <a:p>
            <a:r>
              <a:rPr lang="en-US" sz="3200" dirty="0">
                <a:solidFill>
                  <a:srgbClr val="FFFFFF"/>
                </a:solidFill>
                <a:latin typeface="Verdana" pitchFamily="34" charset="0"/>
              </a:rPr>
              <a:t>Vulnerability</a:t>
            </a:r>
            <a:endParaRPr lang="en-US" sz="3200" dirty="0"/>
          </a:p>
        </p:txBody>
      </p:sp>
      <p:sp>
        <p:nvSpPr>
          <p:cNvPr id="11" name="Text Box 38"/>
          <p:cNvSpPr txBox="1">
            <a:spLocks noChangeArrowheads="1"/>
          </p:cNvSpPr>
          <p:nvPr/>
        </p:nvSpPr>
        <p:spPr bwMode="gray">
          <a:xfrm>
            <a:off x="4155771" y="3236880"/>
            <a:ext cx="1210588" cy="584776"/>
          </a:xfrm>
          <a:prstGeom prst="rect">
            <a:avLst/>
          </a:prstGeom>
          <a:noFill/>
          <a:ln w="9525" algn="ctr">
            <a:noFill/>
            <a:miter lim="800000"/>
            <a:headEnd/>
            <a:tailEnd/>
          </a:ln>
          <a:effectLst/>
        </p:spPr>
        <p:txBody>
          <a:bodyPr wrap="none">
            <a:spAutoFit/>
          </a:bodyPr>
          <a:lstStyle/>
          <a:p>
            <a:r>
              <a:rPr lang="en-US" sz="3200" dirty="0">
                <a:solidFill>
                  <a:srgbClr val="FFFFFF"/>
                </a:solidFill>
                <a:latin typeface="Verdana" pitchFamily="34" charset="0"/>
              </a:rPr>
              <a:t>RISK</a:t>
            </a:r>
            <a:endParaRPr lang="en-US" sz="3200" dirty="0"/>
          </a:p>
        </p:txBody>
      </p:sp>
    </p:spTree>
    <p:extLst>
      <p:ext uri="{BB962C8B-B14F-4D97-AF65-F5344CB8AC3E}">
        <p14:creationId xmlns:p14="http://schemas.microsoft.com/office/powerpoint/2010/main" val="3785424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1" dirty="0"/>
              <a:t>IN A NUTSHELL</a:t>
            </a:r>
          </a:p>
        </p:txBody>
      </p:sp>
      <p:sp>
        <p:nvSpPr>
          <p:cNvPr id="3" name="Content Placeholder 2"/>
          <p:cNvSpPr>
            <a:spLocks noGrp="1"/>
          </p:cNvSpPr>
          <p:nvPr>
            <p:ph idx="1"/>
          </p:nvPr>
        </p:nvSpPr>
        <p:spPr/>
        <p:txBody>
          <a:bodyPr>
            <a:normAutofit/>
          </a:bodyPr>
          <a:lstStyle/>
          <a:p>
            <a:pPr>
              <a:buNone/>
            </a:pPr>
            <a:r>
              <a:rPr lang="en-US" sz="4000" b="1" dirty="0"/>
              <a:t>DISASTER RISK REDUCTION—</a:t>
            </a:r>
            <a:r>
              <a:rPr lang="en-US" sz="4000" dirty="0"/>
              <a:t>the concept of reducing disaster risks through systematic efforts </a:t>
            </a:r>
            <a:r>
              <a:rPr lang="en-US" sz="4000" b="1" i="1" dirty="0"/>
              <a:t>to analyze and reduce the root factors </a:t>
            </a:r>
            <a:r>
              <a:rPr lang="en-US" sz="4000" dirty="0"/>
              <a:t>of disasters</a:t>
            </a:r>
          </a:p>
          <a:p>
            <a:pPr>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0"/>
            <a:ext cx="7772400" cy="1143000"/>
          </a:xfrm>
        </p:spPr>
        <p:txBody>
          <a:bodyPr>
            <a:normAutofit/>
          </a:bodyPr>
          <a:lstStyle/>
          <a:p>
            <a:pPr fontAlgn="auto">
              <a:spcAft>
                <a:spcPts val="0"/>
              </a:spcAft>
              <a:defRPr/>
            </a:pPr>
            <a:r>
              <a:rPr lang="en-PH" dirty="0">
                <a:latin typeface="+mn-lt"/>
              </a:rPr>
              <a:t>The National DRRM Plan</a:t>
            </a:r>
          </a:p>
        </p:txBody>
      </p:sp>
      <p:sp>
        <p:nvSpPr>
          <p:cNvPr id="2" name="Content Placeholder 1"/>
          <p:cNvSpPr>
            <a:spLocks noGrp="1"/>
          </p:cNvSpPr>
          <p:nvPr>
            <p:ph sz="quarter" idx="1"/>
          </p:nvPr>
        </p:nvSpPr>
        <p:spPr>
          <a:xfrm>
            <a:off x="914400" y="1295400"/>
            <a:ext cx="7772400" cy="4572000"/>
          </a:xfrm>
        </p:spPr>
        <p:txBody>
          <a:bodyPr>
            <a:normAutofit/>
          </a:bodyPr>
          <a:lstStyle/>
          <a:p>
            <a:pPr marL="365125" indent="-255588">
              <a:buNone/>
            </a:pPr>
            <a:r>
              <a:rPr lang="en-PH" sz="2400" dirty="0">
                <a:latin typeface="Calibri" pitchFamily="34" charset="0"/>
              </a:rPr>
              <a:t>The 4 distinct and mutually-reinforcing Thematic Areas </a:t>
            </a:r>
          </a:p>
          <a:p>
            <a:pPr marL="365125" indent="-255588">
              <a:buFont typeface="Wingdings 3" pitchFamily="18" charset="2"/>
              <a:buChar char=""/>
            </a:pPr>
            <a:endParaRPr lang="en-PH" dirty="0">
              <a:latin typeface="Calibri" pitchFamily="34" charset="0"/>
            </a:endParaRPr>
          </a:p>
          <a:p>
            <a:pPr marL="365125" indent="-255588">
              <a:buFont typeface="Wingdings 3" pitchFamily="18" charset="2"/>
              <a:buNone/>
            </a:pPr>
            <a:endParaRPr lang="en-PH" dirty="0">
              <a:latin typeface="Calibri" pitchFamily="34" charset="0"/>
            </a:endParaRPr>
          </a:p>
          <a:p>
            <a:pPr marL="365125" indent="-255588">
              <a:buFont typeface="Wingdings 3" pitchFamily="18" charset="2"/>
              <a:buNone/>
            </a:pPr>
            <a:endParaRPr lang="en-PH" dirty="0">
              <a:latin typeface="Calibri" pitchFamily="34" charset="0"/>
            </a:endParaRPr>
          </a:p>
          <a:p>
            <a:pPr marL="365125" indent="-255588">
              <a:buFont typeface="Wingdings 3" pitchFamily="18" charset="2"/>
              <a:buNone/>
            </a:pPr>
            <a:endParaRPr lang="en-PH" dirty="0">
              <a:latin typeface="Calibri" pitchFamily="34" charset="0"/>
            </a:endParaRPr>
          </a:p>
        </p:txBody>
      </p:sp>
      <p:pic>
        <p:nvPicPr>
          <p:cNvPr id="12292" name="Picture 2"/>
          <p:cNvPicPr>
            <a:picLocks noChangeAspect="1" noChangeArrowheads="1"/>
          </p:cNvPicPr>
          <p:nvPr/>
        </p:nvPicPr>
        <p:blipFill>
          <a:blip r:embed="rId3"/>
          <a:srcRect/>
          <a:stretch>
            <a:fillRect/>
          </a:stretch>
        </p:blipFill>
        <p:spPr bwMode="auto">
          <a:xfrm>
            <a:off x="304800" y="2059982"/>
            <a:ext cx="8610600" cy="4378271"/>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6BCA6BE9DA84448E351C254043387F" ma:contentTypeVersion="0" ma:contentTypeDescription="Create a new document." ma:contentTypeScope="" ma:versionID="521315b5b358b3ac5d03e29598263294">
  <xsd:schema xmlns:xsd="http://www.w3.org/2001/XMLSchema" xmlns:xs="http://www.w3.org/2001/XMLSchema" xmlns:p="http://schemas.microsoft.com/office/2006/metadata/properties" targetNamespace="http://schemas.microsoft.com/office/2006/metadata/properties" ma:root="true" ma:fieldsID="6a8898fd043fd830b20f0b6098ebec2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ABD3CC-064D-4427-8598-06A3E594DBA0}"/>
</file>

<file path=customXml/itemProps2.xml><?xml version="1.0" encoding="utf-8"?>
<ds:datastoreItem xmlns:ds="http://schemas.openxmlformats.org/officeDocument/2006/customXml" ds:itemID="{DB25A11F-6DD3-41F4-8682-37F015BC3289}"/>
</file>

<file path=customXml/itemProps3.xml><?xml version="1.0" encoding="utf-8"?>
<ds:datastoreItem xmlns:ds="http://schemas.openxmlformats.org/officeDocument/2006/customXml" ds:itemID="{CD2FAB61-0DF6-4AE6-A9D6-B6B0C3970303}"/>
</file>

<file path=docProps/app.xml><?xml version="1.0" encoding="utf-8"?>
<Properties xmlns="http://schemas.openxmlformats.org/officeDocument/2006/extended-properties" xmlns:vt="http://schemas.openxmlformats.org/officeDocument/2006/docPropsVTypes">
  <TotalTime>820</TotalTime>
  <Words>1183</Words>
  <Application>Microsoft Office PowerPoint</Application>
  <PresentationFormat>On-screen Show (4:3)</PresentationFormat>
  <Paragraphs>153</Paragraphs>
  <Slides>34</Slides>
  <Notes>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Franklin Gothic Book</vt:lpstr>
      <vt:lpstr>Futura Md BT</vt:lpstr>
      <vt:lpstr>Verdana</vt:lpstr>
      <vt:lpstr>Wingdings 2</vt:lpstr>
      <vt:lpstr>Wingdings 3</vt:lpstr>
      <vt:lpstr>Тема Office</vt:lpstr>
      <vt:lpstr>Welcome APC WEB Students and DOST-STII Speakers  with APC partners: IBM, CODEDOOR, and ARISE PH </vt:lpstr>
      <vt:lpstr>Disaster Prevention and Mitigation Efforts of DOST</vt:lpstr>
      <vt:lpstr>“By harnessing the potentials of science and technology, the DOST is able to find solutions to problems brought about by climate change … we can now use science-based tools for disaster preparedness and mitigation.”           -- Secretary Mario G. Montejo  </vt:lpstr>
      <vt:lpstr>FIRST THINGS FIRST…</vt:lpstr>
      <vt:lpstr>IN A NUTSHELL</vt:lpstr>
      <vt:lpstr>DOST in DRRM</vt:lpstr>
      <vt:lpstr>Understanding Disaster Risk</vt:lpstr>
      <vt:lpstr>IN A NUTSHELL</vt:lpstr>
      <vt:lpstr>The National DRRM Plan</vt:lpstr>
      <vt:lpstr>NDRRMP Thematic Area 1: Disaster Prevention and Mitigation</vt:lpstr>
      <vt:lpstr>NDRRMP  Thematic Area 1:  Disaster Prevention and Mitigation</vt:lpstr>
      <vt:lpstr>PRE-DISASTER RISK ASSESSMENT</vt:lpstr>
      <vt:lpstr>PRE-DISASTER RISK ASSESSMENT</vt:lpstr>
      <vt:lpstr>What did we learn from  TY Yolanda, Rolly, Ulysses and other severe weather disasters in the past?</vt:lpstr>
      <vt:lpstr>Climate-related disasters have become stronger and more frequent...</vt:lpstr>
      <vt:lpstr>Climate-related disasters have become stronger and more frequent...</vt:lpstr>
      <vt:lpstr>…that it can DISRUPT and affect the way of  life and development in multiple regions.</vt:lpstr>
      <vt:lpstr>Fast forward to TY Glenda:</vt:lpstr>
      <vt:lpstr>Implementation of Community Disaster Preparedness</vt:lpstr>
      <vt:lpstr>4-Point Agenda for Community Preparedness</vt:lpstr>
      <vt:lpstr>Better Early Warning System and Information Channels</vt:lpstr>
      <vt:lpstr>Forecasting Across Timescales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vt:lpstr>
      <vt:lpstr>ICT Risk Communication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dc:title>
  <dc:creator>1</dc:creator>
  <cp:lastModifiedBy>Rhea Valbuena</cp:lastModifiedBy>
  <cp:revision>125</cp:revision>
  <dcterms:created xsi:type="dcterms:W3CDTF">2013-08-06T07:54:43Z</dcterms:created>
  <dcterms:modified xsi:type="dcterms:W3CDTF">2020-12-03T06:59:42Z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0x010100226BCA6BE9DA84448E351C254043387F</vt:lpwstr>
  </property>
</Properties>
</file>